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96" r:id="rId2"/>
    <p:sldId id="1396" r:id="rId3"/>
    <p:sldId id="1398" r:id="rId4"/>
    <p:sldId id="1393" r:id="rId5"/>
    <p:sldId id="1397" r:id="rId6"/>
    <p:sldId id="1377" r:id="rId7"/>
    <p:sldId id="1388" r:id="rId8"/>
    <p:sldId id="1394" r:id="rId9"/>
    <p:sldId id="257" r:id="rId10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3" userDrawn="1">
          <p15:clr>
            <a:srgbClr val="A4A3A4"/>
          </p15:clr>
        </p15:guide>
        <p15:guide id="2" pos="533" userDrawn="1">
          <p15:clr>
            <a:srgbClr val="A4A3A4"/>
          </p15:clr>
        </p15:guide>
        <p15:guide id="3" pos="1077" userDrawn="1">
          <p15:clr>
            <a:srgbClr val="A4A3A4"/>
          </p15:clr>
        </p15:guide>
        <p15:guide id="4" orient="horz" pos="90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орина Екатерина Леонидовна" initials="ГЕЛ" lastIdx="2" clrIdx="0"/>
  <p:cmAuthor id="2" name="extrena" initials="e" lastIdx="7" clrIdx="1"/>
  <p:cmAuthor id="3" name="Дворецкая Наталья Владимировна" initials="ДНВ" lastIdx="1" clrIdx="2">
    <p:extLst>
      <p:ext uri="{19B8F6BF-5375-455C-9EA6-DF929625EA0E}">
        <p15:presenceInfo xmlns:p15="http://schemas.microsoft.com/office/powerpoint/2012/main" userId="S-1-5-21-511926705-3490682154-629023241-11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EDD8C2"/>
    <a:srgbClr val="F4903E"/>
    <a:srgbClr val="E44328"/>
    <a:srgbClr val="F2ECDE"/>
    <a:srgbClr val="F7F2E5"/>
    <a:srgbClr val="CCFFFF"/>
    <a:srgbClr val="ED5338"/>
    <a:srgbClr val="000000"/>
    <a:srgbClr val="C593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01" autoAdjust="0"/>
    <p:restoredTop sz="96374" autoAdjust="0"/>
  </p:normalViewPr>
  <p:slideViewPr>
    <p:cSldViewPr snapToGrid="0">
      <p:cViewPr varScale="1">
        <p:scale>
          <a:sx n="104" d="100"/>
          <a:sy n="104" d="100"/>
        </p:scale>
        <p:origin x="1410" y="132"/>
      </p:cViewPr>
      <p:guideLst>
        <p:guide orient="horz" pos="363"/>
        <p:guide pos="533"/>
        <p:guide pos="1077"/>
        <p:guide orient="horz" pos="9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26337-D0CD-48D6-A0E1-AD5861E1B0BF}" type="datetimeFigureOut">
              <a:rPr lang="ru-RU" smtClean="0"/>
              <a:pPr/>
              <a:t>23.01.2024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FB82C-153F-4E5B-9C4D-5017BDDBB9A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8213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</p:spTree>
    <p:extLst>
      <p:ext uri="{BB962C8B-B14F-4D97-AF65-F5344CB8AC3E}">
        <p14:creationId xmlns:p14="http://schemas.microsoft.com/office/powerpoint/2010/main" val="607933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23.01.2024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95691" y="349217"/>
            <a:ext cx="1278856" cy="368413"/>
          </a:xfrm>
          <a:prstGeom prst="rect">
            <a:avLst/>
          </a:prstGeom>
        </p:spPr>
      </p:pic>
      <p:sp>
        <p:nvSpPr>
          <p:cNvPr id="11" name="Прямоугольник 10"/>
          <p:cNvSpPr/>
          <p:nvPr userDrawn="1"/>
        </p:nvSpPr>
        <p:spPr>
          <a:xfrm>
            <a:off x="837097" y="358775"/>
            <a:ext cx="553490" cy="11833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 dirty="0"/>
          </a:p>
        </p:txBody>
      </p:sp>
    </p:spTree>
    <p:extLst>
      <p:ext uri="{BB962C8B-B14F-4D97-AF65-F5344CB8AC3E}">
        <p14:creationId xmlns:p14="http://schemas.microsoft.com/office/powerpoint/2010/main" val="98069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23.01.2024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8121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23.01.2024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056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23.01.2024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95691" y="349217"/>
            <a:ext cx="1278856" cy="368413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837097" y="358775"/>
            <a:ext cx="553490" cy="11833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 dirty="0"/>
          </a:p>
        </p:txBody>
      </p:sp>
    </p:spTree>
    <p:extLst>
      <p:ext uri="{BB962C8B-B14F-4D97-AF65-F5344CB8AC3E}">
        <p14:creationId xmlns:p14="http://schemas.microsoft.com/office/powerpoint/2010/main" val="327938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23.01.2024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045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23.01.2024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551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23.01.2024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5938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23.01.2024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215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23.01.2024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8799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23.01.2024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792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23.01.2024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462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 userDrawn="1"/>
        </p:nvSpPr>
        <p:spPr>
          <a:xfrm>
            <a:off x="10111425" y="7070327"/>
            <a:ext cx="418910" cy="418910"/>
          </a:xfrm>
          <a:prstGeom prst="ellipse">
            <a:avLst/>
          </a:prstGeom>
          <a:solidFill>
            <a:srgbClr val="F7F2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0729D-6DE3-4785-BDC3-95AD7889F248}" type="datetimeFigureOut">
              <a:rPr lang="ru-RU" smtClean="0"/>
              <a:pPr/>
              <a:t>23.01.2024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0089705" y="7127888"/>
            <a:ext cx="462349" cy="281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B4796126-9FE8-47CA-8F39-CFE5822E4F2F}" type="slidenum">
              <a:rPr lang="ru-RU" sz="1228" smtClean="0">
                <a:solidFill>
                  <a:srgbClr val="562212"/>
                </a:solidFill>
              </a:rPr>
              <a:pPr algn="ctr"/>
              <a:t>‹#›</a:t>
            </a:fld>
            <a:endParaRPr lang="ru-RU" sz="1228" dirty="0">
              <a:solidFill>
                <a:srgbClr val="5622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2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3"/>
          <a:srcRect t="29636" r="25088"/>
          <a:stretch/>
        </p:blipFill>
        <p:spPr>
          <a:xfrm>
            <a:off x="5454881" y="0"/>
            <a:ext cx="5220457" cy="4902092"/>
          </a:xfrm>
          <a:prstGeom prst="rect">
            <a:avLst/>
          </a:prstGeom>
        </p:spPr>
      </p:pic>
      <p:sp>
        <p:nvSpPr>
          <p:cNvPr id="23" name="Арка 22"/>
          <p:cNvSpPr/>
          <p:nvPr/>
        </p:nvSpPr>
        <p:spPr>
          <a:xfrm rot="18053235">
            <a:off x="53479" y="4978539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Арка 20"/>
          <p:cNvSpPr/>
          <p:nvPr/>
        </p:nvSpPr>
        <p:spPr>
          <a:xfrm rot="11588725">
            <a:off x="8131035" y="6268904"/>
            <a:ext cx="1802423" cy="1762155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5959324" y="29613"/>
            <a:ext cx="1854042" cy="18534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01675" y="314036"/>
            <a:ext cx="813089" cy="218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058725" y="418499"/>
            <a:ext cx="3528209" cy="663571"/>
            <a:chOff x="958645" y="338545"/>
            <a:chExt cx="4988478" cy="938213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8645" y="338545"/>
              <a:ext cx="857250" cy="938213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2029171" y="499838"/>
              <a:ext cx="3917952" cy="679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52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Roboto Medium" panose="02000000000000000000" pitchFamily="2" charset="0"/>
                  <a:cs typeface="Arial" panose="020B0604020202020204" pitchFamily="34" charset="0"/>
                </a:rPr>
                <a:t>МИНИСТЕРСТВО ЭКОНОМИЧЕСКОГО РАЗВИТИЯ РОССИЙСКОЙ ФЕДЕРАЦИИ</a:t>
              </a: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10012101" y="7084291"/>
            <a:ext cx="566252" cy="379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72145" y="2887839"/>
            <a:ext cx="6280728" cy="1527839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800210" y="1069388"/>
            <a:ext cx="9091392" cy="2582371"/>
            <a:chOff x="920709" y="2234968"/>
            <a:chExt cx="8532371" cy="2423584"/>
          </a:xfrm>
        </p:grpSpPr>
        <p:pic>
          <p:nvPicPr>
            <p:cNvPr id="16" name="Рисунок 15"/>
            <p:cNvPicPr>
              <a:picLocks noChangeAspect="1"/>
            </p:cNvPicPr>
            <p:nvPr/>
          </p:nvPicPr>
          <p:blipFill rotWithShape="1">
            <a:blip r:embed="rId6"/>
            <a:srcRect l="82864"/>
            <a:stretch/>
          </p:blipFill>
          <p:spPr>
            <a:xfrm>
              <a:off x="8011434" y="2234968"/>
              <a:ext cx="1441646" cy="2423584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709" y="2629589"/>
              <a:ext cx="6976492" cy="1295192"/>
            </a:xfrm>
            <a:prstGeom prst="rect">
              <a:avLst/>
            </a:prstGeom>
          </p:spPr>
        </p:pic>
      </p:grpSp>
      <p:sp>
        <p:nvSpPr>
          <p:cNvPr id="9" name="Прямоугольник 8"/>
          <p:cNvSpPr/>
          <p:nvPr/>
        </p:nvSpPr>
        <p:spPr>
          <a:xfrm>
            <a:off x="1064675" y="3011360"/>
            <a:ext cx="8264051" cy="1067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defRPr/>
            </a:pPr>
            <a:endParaRPr lang="ru-RU" sz="1600" b="1" dirty="0">
              <a:solidFill>
                <a:schemeClr val="bg1"/>
              </a:solidFill>
              <a:latin typeface="Arial Black" panose="020B0A04020102020204" pitchFamily="34" charset="0"/>
              <a:ea typeface="Arial"/>
              <a:cs typeface="Arial"/>
              <a:sym typeface="Arial"/>
            </a:endParaRPr>
          </a:p>
          <a:p>
            <a:pPr algn="ctr">
              <a:lnSpc>
                <a:spcPct val="107000"/>
              </a:lnSpc>
              <a:defRPr/>
            </a:pPr>
            <a:r>
              <a:rPr lang="ru-RU" sz="1100" b="1" dirty="0">
                <a:solidFill>
                  <a:schemeClr val="bg1"/>
                </a:solidFill>
                <a:latin typeface="Arial Black" panose="020B0A04020102020204" pitchFamily="34" charset="0"/>
                <a:ea typeface="Arial"/>
                <a:cs typeface="Arial"/>
                <a:sym typeface="Arial"/>
              </a:rPr>
              <a:t>Итоги деятельности 2023</a:t>
            </a:r>
            <a:r>
              <a:rPr lang="en-US" sz="1100" b="1" dirty="0">
                <a:solidFill>
                  <a:schemeClr val="bg1"/>
                </a:solidFill>
                <a:latin typeface="Arial Black" panose="020B0A04020102020204" pitchFamily="34" charset="0"/>
                <a:ea typeface="Arial"/>
                <a:cs typeface="Arial"/>
                <a:sym typeface="Arial"/>
              </a:rPr>
              <a:t> </a:t>
            </a:r>
            <a:r>
              <a:rPr lang="ru-RU" sz="1100" b="1" dirty="0">
                <a:solidFill>
                  <a:schemeClr val="bg1"/>
                </a:solidFill>
                <a:latin typeface="Arial Black" panose="020B0A04020102020204" pitchFamily="34" charset="0"/>
                <a:ea typeface="Arial"/>
                <a:cs typeface="Arial"/>
                <a:sym typeface="Arial"/>
              </a:rPr>
              <a:t>года </a:t>
            </a:r>
            <a:endParaRPr lang="ru-RU" sz="11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7000"/>
              </a:lnSpc>
              <a:defRPr/>
            </a:pPr>
            <a:r>
              <a:rPr lang="ru-RU" sz="11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АВТОНОМНАЯ НЕКОММЕРЧЕСКАЯ ОРГАНИЗАЦИЯ </a:t>
            </a:r>
          </a:p>
          <a:p>
            <a:pPr lvl="0" algn="ctr">
              <a:lnSpc>
                <a:spcPct val="107000"/>
              </a:lnSpc>
              <a:defRPr/>
            </a:pPr>
            <a:r>
              <a:rPr lang="ru-RU" sz="11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«ЦЕНТР РАЗВИТИЯ ПРЕДПРИНИМАТЕЛЬСТВА И ПОДДЕРЖКИ ЭКСПОРТА</a:t>
            </a:r>
          </a:p>
          <a:p>
            <a:pPr lvl="0" algn="ctr">
              <a:lnSpc>
                <a:spcPct val="107000"/>
              </a:lnSpc>
              <a:defRPr/>
            </a:pPr>
            <a:r>
              <a:rPr lang="ru-RU" sz="11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ИВАНОВСКОЙ  ОБЛАСТИ»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932403" y="256939"/>
            <a:ext cx="1534076" cy="525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4FB097C-FFA7-4277-7A60-1D89F2E6DACD}"/>
              </a:ext>
            </a:extLst>
          </p:cNvPr>
          <p:cNvSpPr txBox="1"/>
          <p:nvPr/>
        </p:nvSpPr>
        <p:spPr>
          <a:xfrm>
            <a:off x="581592" y="6319212"/>
            <a:ext cx="712556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10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Центра регламентирована:</a:t>
            </a:r>
          </a:p>
          <a:p>
            <a:pPr algn="l"/>
            <a:r>
              <a:rPr lang="ru-RU" sz="10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•Федеральным законом № 209-ФЗ от 24.07.2017</a:t>
            </a:r>
          </a:p>
          <a:p>
            <a:pPr algn="l"/>
            <a:r>
              <a:rPr lang="ru-RU" sz="10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•Приказом Минэкономразвития Российской Федерации № 142 от 26.03.2021 г.</a:t>
            </a:r>
          </a:p>
          <a:p>
            <a:pPr algn="l"/>
            <a:r>
              <a:rPr lang="ru-RU" sz="10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•Приказом Минэкономразвития Российской Федерации №77 от 18.02.2021г.</a:t>
            </a:r>
          </a:p>
        </p:txBody>
      </p:sp>
    </p:spTree>
    <p:extLst>
      <p:ext uri="{BB962C8B-B14F-4D97-AF65-F5344CB8AC3E}">
        <p14:creationId xmlns:p14="http://schemas.microsoft.com/office/powerpoint/2010/main" val="2193403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3"/>
          <p:cNvGrpSpPr/>
          <p:nvPr/>
        </p:nvGrpSpPr>
        <p:grpSpPr>
          <a:xfrm>
            <a:off x="0" y="63612"/>
            <a:ext cx="593640" cy="556200"/>
            <a:chOff x="140040" y="73440"/>
            <a:chExt cx="593640" cy="556200"/>
          </a:xfrm>
        </p:grpSpPr>
        <p:sp>
          <p:nvSpPr>
            <p:cNvPr id="43" name="CustomShape 4"/>
            <p:cNvSpPr/>
            <p:nvPr/>
          </p:nvSpPr>
          <p:spPr>
            <a:xfrm>
              <a:off x="140040" y="73440"/>
              <a:ext cx="593640" cy="556200"/>
            </a:xfrm>
            <a:prstGeom prst="ellipse">
              <a:avLst/>
            </a:prstGeom>
            <a:solidFill>
              <a:srgbClr val="F8F0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pic>
          <p:nvPicPr>
            <p:cNvPr id="44" name="Рисунок 11"/>
            <p:cNvPicPr/>
            <p:nvPr/>
          </p:nvPicPr>
          <p:blipFill>
            <a:blip r:embed="rId2"/>
            <a:stretch/>
          </p:blipFill>
          <p:spPr>
            <a:xfrm>
              <a:off x="251280" y="146160"/>
              <a:ext cx="353880" cy="428760"/>
            </a:xfrm>
            <a:prstGeom prst="rect">
              <a:avLst/>
            </a:prstGeom>
            <a:ln>
              <a:noFill/>
            </a:ln>
          </p:spPr>
        </p:pic>
      </p:grp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15E5C4CA-9786-A68C-DBB2-8301B54D48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411022"/>
              </p:ext>
            </p:extLst>
          </p:nvPr>
        </p:nvGraphicFramePr>
        <p:xfrm>
          <a:off x="286327" y="718819"/>
          <a:ext cx="9596579" cy="5724271"/>
        </p:xfrm>
        <a:graphic>
          <a:graphicData uri="http://schemas.openxmlformats.org/drawingml/2006/table">
            <a:tbl>
              <a:tblPr/>
              <a:tblGrid>
                <a:gridCol w="1102108">
                  <a:extLst>
                    <a:ext uri="{9D8B030D-6E8A-4147-A177-3AD203B41FA5}">
                      <a16:colId xmlns:a16="http://schemas.microsoft.com/office/drawing/2014/main" val="4005221781"/>
                    </a:ext>
                  </a:extLst>
                </a:gridCol>
                <a:gridCol w="849697">
                  <a:extLst>
                    <a:ext uri="{9D8B030D-6E8A-4147-A177-3AD203B41FA5}">
                      <a16:colId xmlns:a16="http://schemas.microsoft.com/office/drawing/2014/main" val="1036268345"/>
                    </a:ext>
                  </a:extLst>
                </a:gridCol>
                <a:gridCol w="849697">
                  <a:extLst>
                    <a:ext uri="{9D8B030D-6E8A-4147-A177-3AD203B41FA5}">
                      <a16:colId xmlns:a16="http://schemas.microsoft.com/office/drawing/2014/main" val="1545043434"/>
                    </a:ext>
                  </a:extLst>
                </a:gridCol>
                <a:gridCol w="849697">
                  <a:extLst>
                    <a:ext uri="{9D8B030D-6E8A-4147-A177-3AD203B41FA5}">
                      <a16:colId xmlns:a16="http://schemas.microsoft.com/office/drawing/2014/main" val="3824652296"/>
                    </a:ext>
                  </a:extLst>
                </a:gridCol>
                <a:gridCol w="849697">
                  <a:extLst>
                    <a:ext uri="{9D8B030D-6E8A-4147-A177-3AD203B41FA5}">
                      <a16:colId xmlns:a16="http://schemas.microsoft.com/office/drawing/2014/main" val="2424002229"/>
                    </a:ext>
                  </a:extLst>
                </a:gridCol>
                <a:gridCol w="849697">
                  <a:extLst>
                    <a:ext uri="{9D8B030D-6E8A-4147-A177-3AD203B41FA5}">
                      <a16:colId xmlns:a16="http://schemas.microsoft.com/office/drawing/2014/main" val="1813918903"/>
                    </a:ext>
                  </a:extLst>
                </a:gridCol>
                <a:gridCol w="849697">
                  <a:extLst>
                    <a:ext uri="{9D8B030D-6E8A-4147-A177-3AD203B41FA5}">
                      <a16:colId xmlns:a16="http://schemas.microsoft.com/office/drawing/2014/main" val="1840865853"/>
                    </a:ext>
                  </a:extLst>
                </a:gridCol>
                <a:gridCol w="849697">
                  <a:extLst>
                    <a:ext uri="{9D8B030D-6E8A-4147-A177-3AD203B41FA5}">
                      <a16:colId xmlns:a16="http://schemas.microsoft.com/office/drawing/2014/main" val="2421998855"/>
                    </a:ext>
                  </a:extLst>
                </a:gridCol>
                <a:gridCol w="849697">
                  <a:extLst>
                    <a:ext uri="{9D8B030D-6E8A-4147-A177-3AD203B41FA5}">
                      <a16:colId xmlns:a16="http://schemas.microsoft.com/office/drawing/2014/main" val="4217341008"/>
                    </a:ext>
                  </a:extLst>
                </a:gridCol>
                <a:gridCol w="849697">
                  <a:extLst>
                    <a:ext uri="{9D8B030D-6E8A-4147-A177-3AD203B41FA5}">
                      <a16:colId xmlns:a16="http://schemas.microsoft.com/office/drawing/2014/main" val="394770381"/>
                    </a:ext>
                  </a:extLst>
                </a:gridCol>
                <a:gridCol w="847198">
                  <a:extLst>
                    <a:ext uri="{9D8B030D-6E8A-4147-A177-3AD203B41FA5}">
                      <a16:colId xmlns:a16="http://schemas.microsoft.com/office/drawing/2014/main" val="165082107"/>
                    </a:ext>
                  </a:extLst>
                </a:gridCol>
              </a:tblGrid>
              <a:tr h="503932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Статистическая информация о количестве оказанных услуг  субъектам малого и среднего предпринимательства  центром "Мой бизнес"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январь-декабрь 2023 г.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022257"/>
                  </a:ext>
                </a:extLst>
              </a:tr>
              <a:tr h="36022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48" marR="2648" marT="26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 </a:t>
                      </a: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квартал</a:t>
                      </a:r>
                    </a:p>
                  </a:txBody>
                  <a:tcPr marL="2648" marR="2648" marT="26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II </a:t>
                      </a: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квартал</a:t>
                      </a:r>
                    </a:p>
                  </a:txBody>
                  <a:tcPr marL="2648" marR="2648" marT="26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III </a:t>
                      </a: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квартал</a:t>
                      </a:r>
                    </a:p>
                  </a:txBody>
                  <a:tcPr marL="2648" marR="2648" marT="26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квартал</a:t>
                      </a:r>
                    </a:p>
                  </a:txBody>
                  <a:tcPr marL="2648" marR="2648" marT="26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</a:t>
                      </a:r>
                    </a:p>
                  </a:txBody>
                  <a:tcPr marL="2648" marR="2648" marT="26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674239"/>
                  </a:ext>
                </a:extLst>
              </a:tr>
              <a:tr h="5784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оказанных услуг*</a:t>
                      </a:r>
                    </a:p>
                  </a:txBody>
                  <a:tcPr marL="2648" marR="2648" marT="26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уникальных клиентов**</a:t>
                      </a:r>
                    </a:p>
                  </a:txBody>
                  <a:tcPr marL="2648" marR="2648" marT="26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оказанных услуг*</a:t>
                      </a:r>
                    </a:p>
                  </a:txBody>
                  <a:tcPr marL="2648" marR="2648" marT="26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уникальных клиентов**</a:t>
                      </a:r>
                    </a:p>
                  </a:txBody>
                  <a:tcPr marL="2648" marR="2648" marT="26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оказанных услуг*</a:t>
                      </a:r>
                    </a:p>
                  </a:txBody>
                  <a:tcPr marL="2648" marR="2648" marT="26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уникальных клиентов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</a:t>
                      </a:r>
                    </a:p>
                  </a:txBody>
                  <a:tcPr marL="2648" marR="2648" marT="26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оказанных услуг*</a:t>
                      </a:r>
                    </a:p>
                  </a:txBody>
                  <a:tcPr marL="2648" marR="2648" marT="26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уникальных клиентов**</a:t>
                      </a:r>
                    </a:p>
                  </a:txBody>
                  <a:tcPr marL="2648" marR="2648" marT="26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оказанных услуг*</a:t>
                      </a:r>
                    </a:p>
                  </a:txBody>
                  <a:tcPr marL="2648" marR="2648" marT="26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уникальных клиентов**</a:t>
                      </a:r>
                    </a:p>
                  </a:txBody>
                  <a:tcPr marL="2648" marR="2648" marT="26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655047"/>
                  </a:ext>
                </a:extLst>
              </a:tr>
              <a:tr h="7534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Финансовая поддержка</a:t>
                      </a:r>
                      <a:b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748820"/>
                  </a:ext>
                </a:extLst>
              </a:tr>
              <a:tr h="7534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Сельское хозяйство</a:t>
                      </a:r>
                      <a:b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(СМСП)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358654"/>
                  </a:ext>
                </a:extLst>
              </a:tr>
              <a:tr h="7534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Экспорт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27862"/>
                  </a:ext>
                </a:extLst>
              </a:tr>
              <a:tr h="12677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РЦИ Акселерация 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173926"/>
                  </a:ext>
                </a:extLst>
              </a:tr>
              <a:tr h="7534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РЦИ Вовлечение</a:t>
                      </a:r>
                      <a:b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476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3789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3"/>
          <p:cNvGrpSpPr/>
          <p:nvPr/>
        </p:nvGrpSpPr>
        <p:grpSpPr>
          <a:xfrm>
            <a:off x="0" y="63612"/>
            <a:ext cx="593640" cy="556200"/>
            <a:chOff x="140040" y="73440"/>
            <a:chExt cx="593640" cy="556200"/>
          </a:xfrm>
        </p:grpSpPr>
        <p:sp>
          <p:nvSpPr>
            <p:cNvPr id="43" name="CustomShape 4"/>
            <p:cNvSpPr/>
            <p:nvPr/>
          </p:nvSpPr>
          <p:spPr>
            <a:xfrm>
              <a:off x="140040" y="73440"/>
              <a:ext cx="593640" cy="556200"/>
            </a:xfrm>
            <a:prstGeom prst="ellipse">
              <a:avLst/>
            </a:prstGeom>
            <a:solidFill>
              <a:srgbClr val="F8F0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pic>
          <p:nvPicPr>
            <p:cNvPr id="44" name="Рисунок 11"/>
            <p:cNvPicPr/>
            <p:nvPr/>
          </p:nvPicPr>
          <p:blipFill>
            <a:blip r:embed="rId2"/>
            <a:stretch/>
          </p:blipFill>
          <p:spPr>
            <a:xfrm>
              <a:off x="251280" y="146160"/>
              <a:ext cx="353880" cy="428760"/>
            </a:xfrm>
            <a:prstGeom prst="rect">
              <a:avLst/>
            </a:prstGeom>
            <a:ln>
              <a:noFill/>
            </a:ln>
          </p:spPr>
        </p:pic>
      </p:grp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7C4772B5-BF31-2535-7D29-4A955BAA13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420814"/>
              </p:ext>
            </p:extLst>
          </p:nvPr>
        </p:nvGraphicFramePr>
        <p:xfrm>
          <a:off x="332509" y="898682"/>
          <a:ext cx="9458033" cy="5469812"/>
        </p:xfrm>
        <a:graphic>
          <a:graphicData uri="http://schemas.openxmlformats.org/drawingml/2006/table">
            <a:tbl>
              <a:tblPr/>
              <a:tblGrid>
                <a:gridCol w="1086197">
                  <a:extLst>
                    <a:ext uri="{9D8B030D-6E8A-4147-A177-3AD203B41FA5}">
                      <a16:colId xmlns:a16="http://schemas.microsoft.com/office/drawing/2014/main" val="4005221781"/>
                    </a:ext>
                  </a:extLst>
                </a:gridCol>
                <a:gridCol w="837430">
                  <a:extLst>
                    <a:ext uri="{9D8B030D-6E8A-4147-A177-3AD203B41FA5}">
                      <a16:colId xmlns:a16="http://schemas.microsoft.com/office/drawing/2014/main" val="1036268345"/>
                    </a:ext>
                  </a:extLst>
                </a:gridCol>
                <a:gridCol w="837430">
                  <a:extLst>
                    <a:ext uri="{9D8B030D-6E8A-4147-A177-3AD203B41FA5}">
                      <a16:colId xmlns:a16="http://schemas.microsoft.com/office/drawing/2014/main" val="1545043434"/>
                    </a:ext>
                  </a:extLst>
                </a:gridCol>
                <a:gridCol w="837430">
                  <a:extLst>
                    <a:ext uri="{9D8B030D-6E8A-4147-A177-3AD203B41FA5}">
                      <a16:colId xmlns:a16="http://schemas.microsoft.com/office/drawing/2014/main" val="3824652296"/>
                    </a:ext>
                  </a:extLst>
                </a:gridCol>
                <a:gridCol w="837430">
                  <a:extLst>
                    <a:ext uri="{9D8B030D-6E8A-4147-A177-3AD203B41FA5}">
                      <a16:colId xmlns:a16="http://schemas.microsoft.com/office/drawing/2014/main" val="2424002229"/>
                    </a:ext>
                  </a:extLst>
                </a:gridCol>
                <a:gridCol w="837430">
                  <a:extLst>
                    <a:ext uri="{9D8B030D-6E8A-4147-A177-3AD203B41FA5}">
                      <a16:colId xmlns:a16="http://schemas.microsoft.com/office/drawing/2014/main" val="1813918903"/>
                    </a:ext>
                  </a:extLst>
                </a:gridCol>
                <a:gridCol w="837430">
                  <a:extLst>
                    <a:ext uri="{9D8B030D-6E8A-4147-A177-3AD203B41FA5}">
                      <a16:colId xmlns:a16="http://schemas.microsoft.com/office/drawing/2014/main" val="1840865853"/>
                    </a:ext>
                  </a:extLst>
                </a:gridCol>
                <a:gridCol w="837430">
                  <a:extLst>
                    <a:ext uri="{9D8B030D-6E8A-4147-A177-3AD203B41FA5}">
                      <a16:colId xmlns:a16="http://schemas.microsoft.com/office/drawing/2014/main" val="2421998855"/>
                    </a:ext>
                  </a:extLst>
                </a:gridCol>
                <a:gridCol w="837430">
                  <a:extLst>
                    <a:ext uri="{9D8B030D-6E8A-4147-A177-3AD203B41FA5}">
                      <a16:colId xmlns:a16="http://schemas.microsoft.com/office/drawing/2014/main" val="4217341008"/>
                    </a:ext>
                  </a:extLst>
                </a:gridCol>
                <a:gridCol w="837430">
                  <a:extLst>
                    <a:ext uri="{9D8B030D-6E8A-4147-A177-3AD203B41FA5}">
                      <a16:colId xmlns:a16="http://schemas.microsoft.com/office/drawing/2014/main" val="394770381"/>
                    </a:ext>
                  </a:extLst>
                </a:gridCol>
                <a:gridCol w="834966">
                  <a:extLst>
                    <a:ext uri="{9D8B030D-6E8A-4147-A177-3AD203B41FA5}">
                      <a16:colId xmlns:a16="http://schemas.microsoft.com/office/drawing/2014/main" val="165082107"/>
                    </a:ext>
                  </a:extLst>
                </a:gridCol>
              </a:tblGrid>
              <a:tr h="247707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Статистическая информация о количестве оказанных услуг  субъектам малого и среднего предпринимательства  центром "Мой бизнес"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январь-декабрь 2023 г.</a:t>
                      </a:r>
                    </a:p>
                    <a:p>
                      <a:pPr algn="ct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022257"/>
                  </a:ext>
                </a:extLst>
              </a:tr>
              <a:tr h="8362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48" marR="2648" marT="26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 </a:t>
                      </a: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квартал</a:t>
                      </a:r>
                    </a:p>
                  </a:txBody>
                  <a:tcPr marL="2648" marR="2648" marT="26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II </a:t>
                      </a: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квартал</a:t>
                      </a:r>
                    </a:p>
                  </a:txBody>
                  <a:tcPr marL="2648" marR="2648" marT="26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III </a:t>
                      </a: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квартал</a:t>
                      </a:r>
                    </a:p>
                  </a:txBody>
                  <a:tcPr marL="2648" marR="2648" marT="26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квартал</a:t>
                      </a:r>
                    </a:p>
                  </a:txBody>
                  <a:tcPr marL="2648" marR="2648" marT="26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</a:t>
                      </a:r>
                    </a:p>
                  </a:txBody>
                  <a:tcPr marL="2648" marR="2648" marT="26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674239"/>
                  </a:ext>
                </a:extLst>
              </a:tr>
              <a:tr h="2477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оказанных услуг*</a:t>
                      </a:r>
                    </a:p>
                  </a:txBody>
                  <a:tcPr marL="2648" marR="2648" marT="26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уникальных клиентов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</a:t>
                      </a:r>
                    </a:p>
                  </a:txBody>
                  <a:tcPr marL="2648" marR="2648" marT="26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оказанных услуг*</a:t>
                      </a:r>
                    </a:p>
                  </a:txBody>
                  <a:tcPr marL="2648" marR="2648" marT="26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уникальных клиентов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</a:t>
                      </a:r>
                    </a:p>
                  </a:txBody>
                  <a:tcPr marL="2648" marR="2648" marT="26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оказанных услуг*</a:t>
                      </a:r>
                    </a:p>
                  </a:txBody>
                  <a:tcPr marL="2648" marR="2648" marT="26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уникальных клиентов**</a:t>
                      </a:r>
                    </a:p>
                  </a:txBody>
                  <a:tcPr marL="2648" marR="2648" marT="26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оказанных услуг*</a:t>
                      </a:r>
                    </a:p>
                  </a:txBody>
                  <a:tcPr marL="2648" marR="2648" marT="26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уникальных клиентов**</a:t>
                      </a:r>
                    </a:p>
                  </a:txBody>
                  <a:tcPr marL="2648" marR="2648" marT="26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оказанных услуг*</a:t>
                      </a:r>
                    </a:p>
                  </a:txBody>
                  <a:tcPr marL="2648" marR="2648" marT="26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уникальных клиентов**</a:t>
                      </a:r>
                    </a:p>
                  </a:txBody>
                  <a:tcPr marL="2648" marR="2648" marT="26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655047"/>
                  </a:ext>
                </a:extLst>
              </a:tr>
              <a:tr h="627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ЦПП  Акселерация 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585639"/>
                  </a:ext>
                </a:extLst>
              </a:tr>
              <a:tr h="968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ЦПП  Вовлечение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(СМСП + ФЛ)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672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1567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2190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543335"/>
                  </a:ext>
                </a:extLst>
              </a:tr>
              <a:tr h="968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ЦПП  Самозанятые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07863"/>
                  </a:ext>
                </a:extLst>
              </a:tr>
              <a:tr h="968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ЦИР (СМСП)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574752"/>
                  </a:ext>
                </a:extLst>
              </a:tr>
              <a:tr h="9686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1187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1141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1418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779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3586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4150</a:t>
                      </a:r>
                    </a:p>
                  </a:txBody>
                  <a:tcPr marL="2648" marR="2648" marT="2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641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349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4412599" y="2723559"/>
            <a:ext cx="2106808" cy="2210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63755">
              <a:buClr>
                <a:srgbClr val="000000"/>
              </a:buClr>
            </a:pPr>
            <a:endParaRPr lang="ru-RU" sz="476" b="1" dirty="0">
              <a:solidFill>
                <a:prstClr val="black"/>
              </a:solidFill>
              <a:latin typeface="Arial Black" panose="020B0A04020102020204" pitchFamily="34" charset="0"/>
              <a:ea typeface="Arial"/>
              <a:cs typeface="Arial"/>
              <a:sym typeface="Arial"/>
            </a:endParaRPr>
          </a:p>
          <a:p>
            <a:pPr algn="ctr" defTabSz="363755">
              <a:buClr>
                <a:srgbClr val="000000"/>
              </a:buClr>
            </a:pPr>
            <a:endParaRPr lang="ru-RU" sz="476" b="1" dirty="0">
              <a:solidFill>
                <a:prstClr val="black"/>
              </a:solidFill>
              <a:latin typeface="Arial Black" panose="020B0A0402010202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979830" y="1074987"/>
            <a:ext cx="9404573" cy="491197"/>
          </a:xfrm>
          <a:prstGeom prst="round2DiagRect">
            <a:avLst/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363755"/>
            <a:r>
              <a:rPr lang="ru-RU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Предоставлено </a:t>
            </a:r>
            <a:r>
              <a:rPr lang="ru-RU" sz="14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40 </a:t>
            </a:r>
            <a:r>
              <a:rPr lang="ru-RU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поручительств на сумму </a:t>
            </a:r>
            <a:r>
              <a:rPr lang="ru-RU" sz="14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316,2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ru-RU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млн. руб., что позволило привлечь СМСП кредиты и банковские гарантии в объеме  </a:t>
            </a:r>
            <a:r>
              <a:rPr lang="ru-RU" sz="14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655,6</a:t>
            </a:r>
            <a:r>
              <a:rPr lang="ru-RU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  млн. руб.  (с начала года – </a:t>
            </a:r>
            <a:r>
              <a:rPr lang="en-US" sz="14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1</a:t>
            </a:r>
            <a:r>
              <a:rPr lang="ru-RU" sz="14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4</a:t>
            </a:r>
            <a:r>
              <a:rPr lang="en-US" sz="14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8</a:t>
            </a:r>
            <a:r>
              <a:rPr lang="ru-RU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 поручительства на </a:t>
            </a:r>
            <a:r>
              <a:rPr lang="ru-RU" sz="14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1 116 </a:t>
            </a:r>
            <a:r>
              <a:rPr lang="ru-RU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млн. руб.  под ФП </a:t>
            </a:r>
            <a:r>
              <a:rPr lang="ru-RU" sz="14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2,5</a:t>
            </a:r>
            <a:r>
              <a:rPr lang="ru-RU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 млрд. руб.)</a:t>
            </a:r>
          </a:p>
        </p:txBody>
      </p:sp>
      <p:sp>
        <p:nvSpPr>
          <p:cNvPr id="35" name="Прямоугольник с двумя скругленными противолежащими углами 34"/>
          <p:cNvSpPr/>
          <p:nvPr/>
        </p:nvSpPr>
        <p:spPr>
          <a:xfrm>
            <a:off x="1029455" y="3566286"/>
            <a:ext cx="9305322" cy="532350"/>
          </a:xfrm>
          <a:prstGeom prst="round2DiagRect">
            <a:avLst/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363755"/>
            <a:r>
              <a:rPr lang="ru-RU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Предоставлено </a:t>
            </a:r>
            <a:r>
              <a:rPr lang="ru-RU" sz="14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77 </a:t>
            </a:r>
            <a:r>
              <a:rPr lang="ru-RU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микрозаймов на сумму  </a:t>
            </a:r>
            <a:r>
              <a:rPr lang="ru-RU" sz="14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97,0 </a:t>
            </a:r>
            <a:r>
              <a:rPr lang="ru-RU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млн. руб. (с начала года </a:t>
            </a:r>
            <a:r>
              <a:rPr lang="ru-RU" sz="14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300</a:t>
            </a:r>
            <a:r>
              <a:rPr lang="ru-RU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 микрозайма на </a:t>
            </a:r>
            <a:r>
              <a:rPr lang="ru-RU" sz="14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443,5</a:t>
            </a:r>
            <a:r>
              <a:rPr lang="ru-RU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 млн. руб.) </a:t>
            </a:r>
          </a:p>
        </p:txBody>
      </p:sp>
      <p:sp>
        <p:nvSpPr>
          <p:cNvPr id="40" name="Прямоугольник с двумя скругленными противолежащими углами 39"/>
          <p:cNvSpPr/>
          <p:nvPr/>
        </p:nvSpPr>
        <p:spPr>
          <a:xfrm>
            <a:off x="1032703" y="6654612"/>
            <a:ext cx="9108823" cy="588047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363755"/>
            <a:r>
              <a:rPr lang="ru-RU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Погашено проблемной задолженности денежными средствами на сумму </a:t>
            </a:r>
            <a:r>
              <a:rPr lang="ru-RU" sz="14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1,3 </a:t>
            </a:r>
            <a:r>
              <a:rPr lang="ru-RU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млн. руб. </a:t>
            </a:r>
          </a:p>
          <a:p>
            <a:pPr defTabSz="363755"/>
            <a:r>
              <a:rPr lang="en-US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(</a:t>
            </a:r>
            <a:r>
              <a:rPr lang="ru-RU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с начала года –  </a:t>
            </a:r>
            <a:r>
              <a:rPr lang="ru-RU" sz="14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7,1</a:t>
            </a:r>
            <a:r>
              <a:rPr lang="ru-RU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 млн. руб.)</a:t>
            </a:r>
          </a:p>
        </p:txBody>
      </p:sp>
      <p:sp>
        <p:nvSpPr>
          <p:cNvPr id="19" name="Скругленный прямоугольник 37">
            <a:extLst>
              <a:ext uri="{FF2B5EF4-FFF2-40B4-BE49-F238E27FC236}">
                <a16:creationId xmlns:a16="http://schemas.microsoft.com/office/drawing/2014/main" id="{3900672F-2803-4B3D-B9D6-CBB93FDE9501}"/>
              </a:ext>
            </a:extLst>
          </p:cNvPr>
          <p:cNvSpPr/>
          <p:nvPr/>
        </p:nvSpPr>
        <p:spPr>
          <a:xfrm>
            <a:off x="1743623" y="1864491"/>
            <a:ext cx="8627523" cy="376936"/>
          </a:xfrm>
          <a:prstGeom prst="roundRect">
            <a:avLst/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363755"/>
            <a:r>
              <a:rPr lang="ru-RU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Целевые показатели 2023 года по привлеченной  действующими СМСП финансовой поддержке  выполнены </a:t>
            </a:r>
          </a:p>
        </p:txBody>
      </p:sp>
      <p:sp>
        <p:nvSpPr>
          <p:cNvPr id="20" name="Скругленный прямоугольник 40">
            <a:extLst>
              <a:ext uri="{FF2B5EF4-FFF2-40B4-BE49-F238E27FC236}">
                <a16:creationId xmlns:a16="http://schemas.microsoft.com/office/drawing/2014/main" id="{E41A104E-56DE-4275-8EAB-4CA3AAEDD24C}"/>
              </a:ext>
            </a:extLst>
          </p:cNvPr>
          <p:cNvSpPr/>
          <p:nvPr/>
        </p:nvSpPr>
        <p:spPr>
          <a:xfrm>
            <a:off x="1743624" y="4510210"/>
            <a:ext cx="8601102" cy="441372"/>
          </a:xfrm>
          <a:prstGeom prst="roundRect">
            <a:avLst/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363755"/>
            <a:r>
              <a:rPr lang="ru-RU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Портфель займов действующих предпринимателей – </a:t>
            </a:r>
            <a:r>
              <a:rPr lang="en-US" sz="14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5</a:t>
            </a:r>
            <a:r>
              <a:rPr lang="ru-RU" sz="14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41</a:t>
            </a:r>
            <a:r>
              <a:rPr lang="ru-RU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. Целевой показатель 2023 года</a:t>
            </a:r>
            <a:r>
              <a:rPr lang="en-US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 - </a:t>
            </a:r>
            <a:r>
              <a:rPr lang="ru-RU" sz="14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525</a:t>
            </a:r>
            <a:r>
              <a:rPr lang="ru-RU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 выполнен  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37563FE0-9545-40B5-97DE-0AB2DC75AA33}"/>
              </a:ext>
            </a:extLst>
          </p:cNvPr>
          <p:cNvSpPr/>
          <p:nvPr/>
        </p:nvSpPr>
        <p:spPr>
          <a:xfrm>
            <a:off x="2682665" y="273814"/>
            <a:ext cx="4669480" cy="589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63755">
              <a:buClr>
                <a:srgbClr val="000000"/>
              </a:buClr>
            </a:pPr>
            <a:r>
              <a:rPr lang="ru-RU" sz="1200" spc="-4" dirty="0">
                <a:solidFill>
                  <a:srgbClr val="000000"/>
                </a:solidFill>
                <a:latin typeface="Arial Black"/>
                <a:sym typeface="Arial"/>
              </a:rPr>
              <a:t>ФИНАНСОВАЯ ПОДДЕРЖКА</a:t>
            </a:r>
            <a:endParaRPr lang="ru-RU" sz="1200" spc="-4" dirty="0">
              <a:solidFill>
                <a:srgbClr val="000000"/>
              </a:solidFill>
              <a:latin typeface="Arial Black"/>
            </a:endParaRPr>
          </a:p>
          <a:p>
            <a:pPr algn="ctr" defTabSz="363755">
              <a:buClr>
                <a:srgbClr val="000000"/>
              </a:buClr>
            </a:pPr>
            <a:r>
              <a:rPr lang="ru-RU" sz="1200" spc="-4" dirty="0">
                <a:solidFill>
                  <a:srgbClr val="000000"/>
                </a:solidFill>
                <a:latin typeface="Arial Black"/>
                <a:sym typeface="Arial"/>
              </a:rPr>
              <a:t>Итоги 2023</a:t>
            </a:r>
            <a:r>
              <a:rPr lang="en-US" sz="1200" spc="-4" dirty="0">
                <a:solidFill>
                  <a:srgbClr val="000000"/>
                </a:solidFill>
                <a:latin typeface="Arial Black"/>
                <a:sym typeface="Arial"/>
              </a:rPr>
              <a:t> </a:t>
            </a:r>
            <a:r>
              <a:rPr lang="ru-RU" sz="1200" spc="-4" dirty="0">
                <a:solidFill>
                  <a:srgbClr val="000000"/>
                </a:solidFill>
                <a:latin typeface="Arial Black"/>
                <a:sym typeface="Arial"/>
              </a:rPr>
              <a:t>года </a:t>
            </a:r>
          </a:p>
          <a:p>
            <a:pPr algn="ctr" defTabSz="363755">
              <a:buClr>
                <a:srgbClr val="000000"/>
              </a:buClr>
            </a:pPr>
            <a:r>
              <a:rPr lang="ru-RU" sz="1200" spc="-4" dirty="0">
                <a:solidFill>
                  <a:srgbClr val="000000"/>
                </a:solidFill>
                <a:latin typeface="Arial Black"/>
              </a:rPr>
              <a:t>Руководитель  Тренина Елена Сергеевна</a:t>
            </a:r>
            <a:endParaRPr lang="en-US" sz="1200" spc="-4" dirty="0">
              <a:solidFill>
                <a:srgbClr val="000000"/>
              </a:solidFill>
              <a:latin typeface="Arial Black"/>
              <a:sym typeface="Arial"/>
            </a:endParaRPr>
          </a:p>
          <a:p>
            <a:pPr algn="ctr" defTabSz="363755">
              <a:buClr>
                <a:srgbClr val="000000"/>
              </a:buClr>
            </a:pPr>
            <a:endParaRPr lang="ru-RU" sz="481" b="1" dirty="0">
              <a:solidFill>
                <a:srgbClr val="E443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Скругленный прямоугольник 37">
            <a:extLst>
              <a:ext uri="{FF2B5EF4-FFF2-40B4-BE49-F238E27FC236}">
                <a16:creationId xmlns:a16="http://schemas.microsoft.com/office/drawing/2014/main" id="{27ADB65E-65ED-4919-BF96-C9EA6C9F9496}"/>
              </a:ext>
            </a:extLst>
          </p:cNvPr>
          <p:cNvSpPr/>
          <p:nvPr/>
        </p:nvSpPr>
        <p:spPr>
          <a:xfrm>
            <a:off x="1743623" y="2701413"/>
            <a:ext cx="8601103" cy="344265"/>
          </a:xfrm>
          <a:prstGeom prst="roundRect">
            <a:avLst/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363755"/>
            <a:r>
              <a:rPr lang="ru-RU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Целевые показатели по привлеченным кредитам начинающим предпринимателям 2023 года выполнены</a:t>
            </a:r>
          </a:p>
        </p:txBody>
      </p:sp>
      <p:sp>
        <p:nvSpPr>
          <p:cNvPr id="32" name="Управляющая кнопка: сведения 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243CC44-167E-404A-AFC7-0E4449EA0636}"/>
              </a:ext>
            </a:extLst>
          </p:cNvPr>
          <p:cNvSpPr/>
          <p:nvPr/>
        </p:nvSpPr>
        <p:spPr>
          <a:xfrm>
            <a:off x="1032703" y="5226822"/>
            <a:ext cx="508498" cy="158019"/>
          </a:xfrm>
          <a:prstGeom prst="actionButtonInformation">
            <a:avLst/>
          </a:prstGeom>
          <a:solidFill>
            <a:srgbClr val="E443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63755"/>
            <a:endParaRPr lang="ru-RU" sz="503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6" name="Скругленный прямоугольник 40">
            <a:extLst>
              <a:ext uri="{FF2B5EF4-FFF2-40B4-BE49-F238E27FC236}">
                <a16:creationId xmlns:a16="http://schemas.microsoft.com/office/drawing/2014/main" id="{C910313C-69EA-4892-90CA-A8EDE253E797}"/>
              </a:ext>
            </a:extLst>
          </p:cNvPr>
          <p:cNvSpPr/>
          <p:nvPr/>
        </p:nvSpPr>
        <p:spPr>
          <a:xfrm>
            <a:off x="1743624" y="5234508"/>
            <a:ext cx="8601102" cy="386814"/>
          </a:xfrm>
          <a:prstGeom prst="roundRect">
            <a:avLst/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363755"/>
            <a:r>
              <a:rPr lang="ru-RU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Портфель займов начинающих предпринимателей –  </a:t>
            </a:r>
            <a:r>
              <a:rPr lang="ru-RU" sz="14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72</a:t>
            </a:r>
            <a:r>
              <a:rPr lang="ru-RU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. Целевой показатель 2023  года – </a:t>
            </a:r>
            <a:r>
              <a:rPr lang="en-US" sz="14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3</a:t>
            </a:r>
            <a:r>
              <a:rPr lang="ru-RU" sz="14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8</a:t>
            </a:r>
            <a:r>
              <a:rPr lang="ru-RU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 выполнен</a:t>
            </a:r>
          </a:p>
        </p:txBody>
      </p:sp>
      <p:sp>
        <p:nvSpPr>
          <p:cNvPr id="41" name="Скругленный прямоугольник 40">
            <a:extLst>
              <a:ext uri="{FF2B5EF4-FFF2-40B4-BE49-F238E27FC236}">
                <a16:creationId xmlns:a16="http://schemas.microsoft.com/office/drawing/2014/main" id="{223AD348-3948-450A-A80D-8E3FBF182134}"/>
              </a:ext>
            </a:extLst>
          </p:cNvPr>
          <p:cNvSpPr/>
          <p:nvPr/>
        </p:nvSpPr>
        <p:spPr>
          <a:xfrm>
            <a:off x="1743624" y="5937163"/>
            <a:ext cx="8601102" cy="383622"/>
          </a:xfrm>
          <a:prstGeom prst="roundRect">
            <a:avLst/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363755"/>
            <a:r>
              <a:rPr lang="ru-RU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Выданные займы самозанятым гражданам –  </a:t>
            </a:r>
            <a:r>
              <a:rPr lang="ru-RU" sz="14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2,4 </a:t>
            </a:r>
            <a:r>
              <a:rPr lang="ru-RU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млн. руб.  Целевой показатель 2023 года </a:t>
            </a:r>
            <a:r>
              <a:rPr lang="en-US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 - </a:t>
            </a:r>
            <a:r>
              <a:rPr lang="ru-RU" sz="14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2,4</a:t>
            </a:r>
            <a:r>
              <a:rPr lang="en-US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млн. руб. выполнен</a:t>
            </a:r>
          </a:p>
        </p:txBody>
      </p:sp>
      <p:sp>
        <p:nvSpPr>
          <p:cNvPr id="2" name="Управляющая кнопка: сведения 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3CEAA02-3F3D-3FCA-E7E8-EF30D0A5C590}"/>
              </a:ext>
            </a:extLst>
          </p:cNvPr>
          <p:cNvSpPr/>
          <p:nvPr/>
        </p:nvSpPr>
        <p:spPr>
          <a:xfrm>
            <a:off x="1033317" y="5961576"/>
            <a:ext cx="508498" cy="158019"/>
          </a:xfrm>
          <a:prstGeom prst="actionButtonInformation">
            <a:avLst/>
          </a:prstGeom>
          <a:solidFill>
            <a:srgbClr val="E443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63755"/>
            <a:endParaRPr lang="ru-RU" sz="503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Управляющая кнопка: сведения 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E5A7D57-2C45-274E-EC83-1B0835A58579}"/>
              </a:ext>
            </a:extLst>
          </p:cNvPr>
          <p:cNvSpPr/>
          <p:nvPr/>
        </p:nvSpPr>
        <p:spPr>
          <a:xfrm>
            <a:off x="1032703" y="4500664"/>
            <a:ext cx="508498" cy="158019"/>
          </a:xfrm>
          <a:prstGeom prst="actionButtonInformation">
            <a:avLst/>
          </a:prstGeom>
          <a:solidFill>
            <a:srgbClr val="E443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63755"/>
            <a:endParaRPr lang="ru-RU" sz="503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Управляющая кнопка: сведения 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59CA5D7-D357-4C4F-8850-6F910789A023}"/>
              </a:ext>
            </a:extLst>
          </p:cNvPr>
          <p:cNvSpPr/>
          <p:nvPr/>
        </p:nvSpPr>
        <p:spPr>
          <a:xfrm>
            <a:off x="1032703" y="2779906"/>
            <a:ext cx="508498" cy="158019"/>
          </a:xfrm>
          <a:prstGeom prst="actionButtonInformation">
            <a:avLst/>
          </a:prstGeom>
          <a:solidFill>
            <a:srgbClr val="E443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63755"/>
            <a:endParaRPr lang="ru-RU" sz="503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Управляющая кнопка: сведения 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4E802CB1-73E1-ED11-D316-7C753913EACC}"/>
              </a:ext>
            </a:extLst>
          </p:cNvPr>
          <p:cNvSpPr/>
          <p:nvPr/>
        </p:nvSpPr>
        <p:spPr>
          <a:xfrm>
            <a:off x="1001034" y="1846744"/>
            <a:ext cx="508498" cy="158019"/>
          </a:xfrm>
          <a:prstGeom prst="actionButtonInformation">
            <a:avLst/>
          </a:prstGeom>
          <a:solidFill>
            <a:srgbClr val="E443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63755"/>
            <a:endParaRPr lang="ru-RU" sz="503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Line 19">
            <a:extLst>
              <a:ext uri="{FF2B5EF4-FFF2-40B4-BE49-F238E27FC236}">
                <a16:creationId xmlns:a16="http://schemas.microsoft.com/office/drawing/2014/main" id="{C6289890-20F3-FA48-22AC-4AFE8E09B769}"/>
              </a:ext>
            </a:extLst>
          </p:cNvPr>
          <p:cNvSpPr/>
          <p:nvPr/>
        </p:nvSpPr>
        <p:spPr>
          <a:xfrm>
            <a:off x="2682665" y="854818"/>
            <a:ext cx="4521699" cy="17986"/>
          </a:xfrm>
          <a:prstGeom prst="line">
            <a:avLst/>
          </a:prstGeom>
          <a:ln w="31680">
            <a:solidFill>
              <a:srgbClr val="E443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ru-RU" dirty="0"/>
          </a:p>
        </p:txBody>
      </p:sp>
      <p:sp>
        <p:nvSpPr>
          <p:cNvPr id="8" name="Teardrop 46">
            <a:extLst>
              <a:ext uri="{FF2B5EF4-FFF2-40B4-BE49-F238E27FC236}">
                <a16:creationId xmlns:a16="http://schemas.microsoft.com/office/drawing/2014/main" id="{5A870098-9F17-E1D1-8241-5E30FB69C166}"/>
              </a:ext>
            </a:extLst>
          </p:cNvPr>
          <p:cNvSpPr/>
          <p:nvPr/>
        </p:nvSpPr>
        <p:spPr>
          <a:xfrm>
            <a:off x="294211" y="1186495"/>
            <a:ext cx="512149" cy="504192"/>
          </a:xfrm>
          <a:prstGeom prst="teardrop">
            <a:avLst/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prstClr val="white"/>
                </a:solidFill>
              </a:rPr>
              <a:t>1</a:t>
            </a: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9" name="Teardrop 46">
            <a:extLst>
              <a:ext uri="{FF2B5EF4-FFF2-40B4-BE49-F238E27FC236}">
                <a16:creationId xmlns:a16="http://schemas.microsoft.com/office/drawing/2014/main" id="{CD3623F0-6F0A-9DFD-E573-18EA25FBA8AD}"/>
              </a:ext>
            </a:extLst>
          </p:cNvPr>
          <p:cNvSpPr/>
          <p:nvPr/>
        </p:nvSpPr>
        <p:spPr>
          <a:xfrm>
            <a:off x="294211" y="3527741"/>
            <a:ext cx="512149" cy="504192"/>
          </a:xfrm>
          <a:prstGeom prst="teardrop">
            <a:avLst/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prstClr val="white"/>
                </a:solidFill>
              </a:rPr>
              <a:t>2</a:t>
            </a: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10" name="Teardrop 46">
            <a:extLst>
              <a:ext uri="{FF2B5EF4-FFF2-40B4-BE49-F238E27FC236}">
                <a16:creationId xmlns:a16="http://schemas.microsoft.com/office/drawing/2014/main" id="{40B6EBF3-1D2A-FFDF-C28B-8E4693E69B86}"/>
              </a:ext>
            </a:extLst>
          </p:cNvPr>
          <p:cNvSpPr/>
          <p:nvPr/>
        </p:nvSpPr>
        <p:spPr>
          <a:xfrm>
            <a:off x="294212" y="6650072"/>
            <a:ext cx="512149" cy="504192"/>
          </a:xfrm>
          <a:prstGeom prst="teardrop">
            <a:avLst/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prstClr val="white"/>
                </a:solidFill>
              </a:rPr>
              <a:t>3</a:t>
            </a:r>
            <a:endParaRPr lang="en-US" sz="1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015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3871276" y="2110913"/>
            <a:ext cx="3328768" cy="3492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</a:pPr>
            <a:endParaRPr lang="ru-RU" sz="752" b="1" dirty="0">
              <a:solidFill>
                <a:schemeClr val="tx1"/>
              </a:solidFill>
              <a:latin typeface="Arial Black" panose="020B0A04020102020204" pitchFamily="34" charset="0"/>
              <a:ea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</a:pPr>
            <a:endParaRPr lang="ru-RU" sz="752" b="1" dirty="0">
              <a:solidFill>
                <a:schemeClr val="tx1"/>
              </a:solidFill>
              <a:latin typeface="Arial Black" panose="020B0A0402010202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29" name="Teardrop 46"/>
          <p:cNvSpPr/>
          <p:nvPr/>
        </p:nvSpPr>
        <p:spPr>
          <a:xfrm>
            <a:off x="401861" y="1792801"/>
            <a:ext cx="512149" cy="306516"/>
          </a:xfrm>
          <a:prstGeom prst="teardrop">
            <a:avLst/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39" b="1" dirty="0">
                <a:solidFill>
                  <a:prstClr val="white"/>
                </a:solidFill>
              </a:rPr>
              <a:t>2</a:t>
            </a:r>
            <a:endParaRPr lang="en-US" sz="355" b="1" dirty="0">
              <a:solidFill>
                <a:prstClr val="white"/>
              </a:solidFill>
            </a:endParaRPr>
          </a:p>
        </p:txBody>
      </p:sp>
      <p:sp>
        <p:nvSpPr>
          <p:cNvPr id="37" name="Teardrop 46"/>
          <p:cNvSpPr/>
          <p:nvPr/>
        </p:nvSpPr>
        <p:spPr>
          <a:xfrm>
            <a:off x="400135" y="760180"/>
            <a:ext cx="512149" cy="504192"/>
          </a:xfrm>
          <a:prstGeom prst="teardrop">
            <a:avLst/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39" b="1" dirty="0">
                <a:solidFill>
                  <a:prstClr val="white"/>
                </a:solidFill>
              </a:rPr>
              <a:t>1</a:t>
            </a:r>
            <a:endParaRPr lang="en-US" sz="355" b="1" dirty="0">
              <a:solidFill>
                <a:prstClr val="white"/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071223" y="744208"/>
            <a:ext cx="9258447" cy="512821"/>
          </a:xfrm>
          <a:prstGeom prst="round2DiagRect">
            <a:avLst/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b="1" dirty="0">
                <a:solidFill>
                  <a:schemeClr val="tx1"/>
                </a:solidFill>
                <a:ea typeface="Calibri" panose="020F0502020204030204" pitchFamily="34" charset="0"/>
              </a:rPr>
              <a:t>В 2023 году (на 20.01.2024 года) 51 СМСП заключили 240 экспортных контрактов на сумму 15,87599971 млн. долларов США в 23 страны (8 стран ЕАЭС и СНГ; 15 стран дальнего зарубежья).</a:t>
            </a:r>
            <a:endParaRPr lang="ru-RU" sz="1200" b="1" dirty="0"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35" name="Прямоугольник с двумя скругленными противолежащими углами 34"/>
          <p:cNvSpPr/>
          <p:nvPr/>
        </p:nvSpPr>
        <p:spPr>
          <a:xfrm>
            <a:off x="1086727" y="1338150"/>
            <a:ext cx="9227441" cy="312850"/>
          </a:xfrm>
          <a:prstGeom prst="round2DiagRect">
            <a:avLst/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100" b="1" dirty="0">
                <a:solidFill>
                  <a:schemeClr val="tx1"/>
                </a:solidFill>
                <a:cs typeface="Arial" panose="020B0604020202020204" pitchFamily="34" charset="0"/>
              </a:rPr>
              <a:t>ЦПЭ в период с 01.01.2023 г. по 31.12.2023 года оказана 181 услуга, на участие в которых подано 735 заявок от 416 СМСП региона, из них:</a:t>
            </a:r>
          </a:p>
        </p:txBody>
      </p:sp>
      <p:sp>
        <p:nvSpPr>
          <p:cNvPr id="20" name="Скругленный прямоугольник 40">
            <a:extLst>
              <a:ext uri="{FF2B5EF4-FFF2-40B4-BE49-F238E27FC236}">
                <a16:creationId xmlns:a16="http://schemas.microsoft.com/office/drawing/2014/main" id="{E41A104E-56DE-4275-8EAB-4CA3AAEDD24C}"/>
              </a:ext>
            </a:extLst>
          </p:cNvPr>
          <p:cNvSpPr/>
          <p:nvPr/>
        </p:nvSpPr>
        <p:spPr>
          <a:xfrm>
            <a:off x="1094245" y="1742183"/>
            <a:ext cx="9243410" cy="368730"/>
          </a:xfrm>
          <a:prstGeom prst="roundRect">
            <a:avLst/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950" b="1" dirty="0">
                <a:solidFill>
                  <a:schemeClr val="tx1"/>
                </a:solidFill>
                <a:ea typeface="Calibri" panose="020F0502020204030204" pitchFamily="34" charset="0"/>
              </a:rPr>
              <a:t>- 18 комплексных услуг по сопровождению экспортного контракта для 15 СМСП (Беларусь, Армения, Пакистан, Узбекистан, Азербайджан, Казахстан, Южная Корея и Демократическая Республика Конго);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37563FE0-9545-40B5-97DE-0AB2DC75AA33}"/>
              </a:ext>
            </a:extLst>
          </p:cNvPr>
          <p:cNvSpPr/>
          <p:nvPr/>
        </p:nvSpPr>
        <p:spPr>
          <a:xfrm>
            <a:off x="3149233" y="-84449"/>
            <a:ext cx="4772854" cy="9911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</a:pPr>
            <a:r>
              <a:rPr lang="ru-RU" sz="1200" b="1" dirty="0">
                <a:solidFill>
                  <a:schemeClr val="tx1"/>
                </a:solidFill>
                <a:latin typeface="Arial Black" panose="020B0A04020102020204" pitchFamily="34" charset="0"/>
                <a:ea typeface="Arial"/>
                <a:cs typeface="Arial"/>
                <a:sym typeface="Arial"/>
              </a:rPr>
              <a:t>ЦЕНТР ПОДДЕРЖКИ ЭКСПОРТА</a:t>
            </a:r>
            <a:endParaRPr lang="ru-RU" sz="1200" b="1" spc="-1" dirty="0">
              <a:solidFill>
                <a:schemeClr val="tx1"/>
              </a:solidFill>
              <a:latin typeface="Arial Black" panose="020B0A04020102020204" pitchFamily="34" charset="0"/>
              <a:ea typeface="Arial"/>
            </a:endParaRPr>
          </a:p>
          <a:p>
            <a:pPr algn="ctr">
              <a:buClr>
                <a:srgbClr val="000000"/>
              </a:buClr>
            </a:pPr>
            <a:r>
              <a:rPr lang="ru-RU" sz="1200" b="1" dirty="0">
                <a:solidFill>
                  <a:schemeClr val="tx1"/>
                </a:solidFill>
                <a:latin typeface="Arial Black" panose="020B0A04020102020204" pitchFamily="34" charset="0"/>
                <a:cs typeface="Arial"/>
                <a:sym typeface="Arial"/>
              </a:rPr>
              <a:t>Итоги 2023</a:t>
            </a:r>
            <a:r>
              <a:rPr lang="en-US" sz="1200" b="1" dirty="0">
                <a:solidFill>
                  <a:schemeClr val="tx1"/>
                </a:solidFill>
                <a:latin typeface="Arial Black" panose="020B0A04020102020204" pitchFamily="34" charset="0"/>
                <a:cs typeface="Arial"/>
                <a:sym typeface="Arial"/>
              </a:rPr>
              <a:t> </a:t>
            </a:r>
            <a:r>
              <a:rPr lang="ru-RU" sz="1200" b="1" dirty="0">
                <a:solidFill>
                  <a:schemeClr val="tx1"/>
                </a:solidFill>
                <a:latin typeface="Arial Black" panose="020B0A04020102020204" pitchFamily="34" charset="0"/>
                <a:cs typeface="Arial"/>
                <a:sym typeface="Arial"/>
              </a:rPr>
              <a:t>года</a:t>
            </a:r>
          </a:p>
          <a:p>
            <a:pPr marL="798722" indent="-791430" algn="ctr">
              <a:spcBef>
                <a:spcPts val="50"/>
              </a:spcBef>
            </a:pPr>
            <a:r>
              <a:rPr lang="ru-RU" sz="1200" spc="-4" dirty="0">
                <a:solidFill>
                  <a:srgbClr val="000000"/>
                </a:solidFill>
                <a:latin typeface="Arial Black" panose="020B0A04020102020204" pitchFamily="34" charset="0"/>
                <a:ea typeface="Arial"/>
              </a:rPr>
              <a:t>Руководитель  Болотова Екатерина Николаевна</a:t>
            </a:r>
            <a:endParaRPr lang="en-US" sz="1200" b="1" dirty="0">
              <a:solidFill>
                <a:srgbClr val="E44328"/>
              </a:solidFill>
              <a:latin typeface="Arial Black" panose="020B0A04020102020204" pitchFamily="34" charset="0"/>
              <a:ea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</a:pPr>
            <a:endParaRPr lang="ru-RU" sz="759" b="1" dirty="0">
              <a:solidFill>
                <a:srgbClr val="E443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719A4A98-11D2-4090-A6C8-80F64421DE77}"/>
              </a:ext>
            </a:extLst>
          </p:cNvPr>
          <p:cNvCxnSpPr>
            <a:cxnSpLocks/>
          </p:cNvCxnSpPr>
          <p:nvPr/>
        </p:nvCxnSpPr>
        <p:spPr>
          <a:xfrm>
            <a:off x="3377711" y="627520"/>
            <a:ext cx="4315897" cy="0"/>
          </a:xfrm>
          <a:prstGeom prst="line">
            <a:avLst/>
          </a:prstGeom>
          <a:ln w="31750">
            <a:solidFill>
              <a:srgbClr val="E443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ardrop 46">
            <a:extLst>
              <a:ext uri="{FF2B5EF4-FFF2-40B4-BE49-F238E27FC236}">
                <a16:creationId xmlns:a16="http://schemas.microsoft.com/office/drawing/2014/main" id="{F29162CA-3488-C095-0DF7-545FBD587581}"/>
              </a:ext>
            </a:extLst>
          </p:cNvPr>
          <p:cNvSpPr/>
          <p:nvPr/>
        </p:nvSpPr>
        <p:spPr>
          <a:xfrm>
            <a:off x="401860" y="2217582"/>
            <a:ext cx="512149" cy="306516"/>
          </a:xfrm>
          <a:prstGeom prst="teardrop">
            <a:avLst/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39" b="1" dirty="0">
                <a:solidFill>
                  <a:prstClr val="white"/>
                </a:solidFill>
              </a:rPr>
              <a:t>3</a:t>
            </a:r>
            <a:endParaRPr lang="en-US" sz="355" b="1" dirty="0">
              <a:solidFill>
                <a:prstClr val="white"/>
              </a:solidFill>
            </a:endParaRPr>
          </a:p>
        </p:txBody>
      </p:sp>
      <p:sp>
        <p:nvSpPr>
          <p:cNvPr id="5" name="Teardrop 46">
            <a:extLst>
              <a:ext uri="{FF2B5EF4-FFF2-40B4-BE49-F238E27FC236}">
                <a16:creationId xmlns:a16="http://schemas.microsoft.com/office/drawing/2014/main" id="{09B8ECBC-2F8A-9058-9539-BFEEF6AB6E92}"/>
              </a:ext>
            </a:extLst>
          </p:cNvPr>
          <p:cNvSpPr/>
          <p:nvPr/>
        </p:nvSpPr>
        <p:spPr>
          <a:xfrm>
            <a:off x="401859" y="2661382"/>
            <a:ext cx="512149" cy="306516"/>
          </a:xfrm>
          <a:prstGeom prst="teardrop">
            <a:avLst/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39" b="1" dirty="0">
                <a:solidFill>
                  <a:prstClr val="white"/>
                </a:solidFill>
              </a:rPr>
              <a:t>4</a:t>
            </a:r>
            <a:endParaRPr lang="en-US" sz="355" b="1" dirty="0">
              <a:solidFill>
                <a:prstClr val="white"/>
              </a:solidFill>
            </a:endParaRPr>
          </a:p>
        </p:txBody>
      </p:sp>
      <p:sp>
        <p:nvSpPr>
          <p:cNvPr id="6" name="Скругленный прямоугольник 40">
            <a:extLst>
              <a:ext uri="{FF2B5EF4-FFF2-40B4-BE49-F238E27FC236}">
                <a16:creationId xmlns:a16="http://schemas.microsoft.com/office/drawing/2014/main" id="{03A4096F-9633-DE43-D54C-FBA5E4A3F8D4}"/>
              </a:ext>
            </a:extLst>
          </p:cNvPr>
          <p:cNvSpPr/>
          <p:nvPr/>
        </p:nvSpPr>
        <p:spPr>
          <a:xfrm>
            <a:off x="1101764" y="2180424"/>
            <a:ext cx="9243410" cy="368730"/>
          </a:xfrm>
          <a:prstGeom prst="roundRect">
            <a:avLst/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950" b="1" dirty="0">
                <a:solidFill>
                  <a:schemeClr val="tx1"/>
                </a:solidFill>
                <a:ea typeface="Calibri" panose="020F0502020204030204" pitchFamily="34" charset="0"/>
              </a:rPr>
              <a:t>- 5 комплексных услуг по содействию в поиске и подборе иностранного покупателя из стран СНГ, Турции и стран Африки (промышленность строительных материалов; легкая промышленность и продукция АПК) для 5 СМСП;</a:t>
            </a:r>
          </a:p>
        </p:txBody>
      </p:sp>
      <p:sp>
        <p:nvSpPr>
          <p:cNvPr id="7" name="Скругленный прямоугольник 40">
            <a:extLst>
              <a:ext uri="{FF2B5EF4-FFF2-40B4-BE49-F238E27FC236}">
                <a16:creationId xmlns:a16="http://schemas.microsoft.com/office/drawing/2014/main" id="{90E45AE3-06F5-DF87-F1DD-D066CD7A896D}"/>
              </a:ext>
            </a:extLst>
          </p:cNvPr>
          <p:cNvSpPr/>
          <p:nvPr/>
        </p:nvSpPr>
        <p:spPr>
          <a:xfrm>
            <a:off x="1094245" y="2630275"/>
            <a:ext cx="9243410" cy="368730"/>
          </a:xfrm>
          <a:prstGeom prst="roundRect">
            <a:avLst/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950" b="1" dirty="0">
                <a:solidFill>
                  <a:schemeClr val="tx1"/>
                </a:solidFill>
                <a:ea typeface="Calibri" panose="020F0502020204030204" pitchFamily="34" charset="0"/>
              </a:rPr>
              <a:t>- 2 комплексные услуги по размещению 2 СМСП региона на международных электронных площадках (Lazada.co.th, Amazon.de) с продуктами машиностроения и пищевой промышленности;</a:t>
            </a:r>
          </a:p>
        </p:txBody>
      </p:sp>
      <p:sp>
        <p:nvSpPr>
          <p:cNvPr id="8" name="Teardrop 46">
            <a:extLst>
              <a:ext uri="{FF2B5EF4-FFF2-40B4-BE49-F238E27FC236}">
                <a16:creationId xmlns:a16="http://schemas.microsoft.com/office/drawing/2014/main" id="{BE59AB0B-3AC5-4F18-58BC-97D513525360}"/>
              </a:ext>
            </a:extLst>
          </p:cNvPr>
          <p:cNvSpPr/>
          <p:nvPr/>
        </p:nvSpPr>
        <p:spPr>
          <a:xfrm>
            <a:off x="401859" y="3111233"/>
            <a:ext cx="512149" cy="306516"/>
          </a:xfrm>
          <a:prstGeom prst="teardrop">
            <a:avLst/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39" b="1" dirty="0">
                <a:solidFill>
                  <a:prstClr val="white"/>
                </a:solidFill>
              </a:rPr>
              <a:t>5</a:t>
            </a:r>
            <a:endParaRPr lang="en-US" sz="355" b="1" dirty="0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40">
            <a:extLst>
              <a:ext uri="{FF2B5EF4-FFF2-40B4-BE49-F238E27FC236}">
                <a16:creationId xmlns:a16="http://schemas.microsoft.com/office/drawing/2014/main" id="{7735697E-D2CA-303B-0C5C-BFD8461F97E1}"/>
              </a:ext>
            </a:extLst>
          </p:cNvPr>
          <p:cNvSpPr/>
          <p:nvPr/>
        </p:nvSpPr>
        <p:spPr>
          <a:xfrm>
            <a:off x="1064821" y="3080126"/>
            <a:ext cx="9243410" cy="368730"/>
          </a:xfrm>
          <a:prstGeom prst="roundRect">
            <a:avLst/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950" b="1" dirty="0">
                <a:solidFill>
                  <a:schemeClr val="tx1"/>
                </a:solidFill>
                <a:ea typeface="Calibri" panose="020F0502020204030204" pitchFamily="34" charset="0"/>
              </a:rPr>
              <a:t>- 37 комплексных услуг по организации участия 68 уникальных СМСП региона в 28 международных выставочно-ярмарочных мероприятиях, как на территории Российской Федерации (23 мероприятия), так и на территории иностранных государств (5 мероприятий) в составе коллективных и индивидуальных стендов;</a:t>
            </a:r>
          </a:p>
        </p:txBody>
      </p:sp>
      <p:sp>
        <p:nvSpPr>
          <p:cNvPr id="10" name="Скругленный прямоугольник 40">
            <a:extLst>
              <a:ext uri="{FF2B5EF4-FFF2-40B4-BE49-F238E27FC236}">
                <a16:creationId xmlns:a16="http://schemas.microsoft.com/office/drawing/2014/main" id="{F04F3FC5-6619-8DB3-E974-952EE99D1FA3}"/>
              </a:ext>
            </a:extLst>
          </p:cNvPr>
          <p:cNvSpPr/>
          <p:nvPr/>
        </p:nvSpPr>
        <p:spPr>
          <a:xfrm>
            <a:off x="1086727" y="3544962"/>
            <a:ext cx="9243410" cy="368730"/>
          </a:xfrm>
          <a:prstGeom prst="roundRect">
            <a:avLst/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950" b="1" dirty="0">
                <a:solidFill>
                  <a:schemeClr val="tx1"/>
                </a:solidFill>
                <a:ea typeface="Calibri" panose="020F0502020204030204" pitchFamily="34" charset="0"/>
              </a:rPr>
              <a:t>- 1 комплексная услуга по содействию в участии в комплексной акселерационной программе партнерской организации (Московская школа управления "Сколково") для 1 СМСП области (разработка и продвижение сайтов);</a:t>
            </a:r>
          </a:p>
        </p:txBody>
      </p:sp>
      <p:sp>
        <p:nvSpPr>
          <p:cNvPr id="11" name="Teardrop 46">
            <a:extLst>
              <a:ext uri="{FF2B5EF4-FFF2-40B4-BE49-F238E27FC236}">
                <a16:creationId xmlns:a16="http://schemas.microsoft.com/office/drawing/2014/main" id="{4A83B957-0A3F-D5EF-6D95-F25A6EDF8822}"/>
              </a:ext>
            </a:extLst>
          </p:cNvPr>
          <p:cNvSpPr/>
          <p:nvPr/>
        </p:nvSpPr>
        <p:spPr>
          <a:xfrm>
            <a:off x="401859" y="3590868"/>
            <a:ext cx="512149" cy="306516"/>
          </a:xfrm>
          <a:prstGeom prst="teardrop">
            <a:avLst/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39" b="1" dirty="0">
                <a:solidFill>
                  <a:prstClr val="white"/>
                </a:solidFill>
              </a:rPr>
              <a:t>6</a:t>
            </a:r>
            <a:endParaRPr lang="en-US" sz="355" b="1" dirty="0">
              <a:solidFill>
                <a:prstClr val="white"/>
              </a:solidFill>
            </a:endParaRPr>
          </a:p>
        </p:txBody>
      </p:sp>
      <p:sp>
        <p:nvSpPr>
          <p:cNvPr id="12" name="Скругленный прямоугольник 40">
            <a:extLst>
              <a:ext uri="{FF2B5EF4-FFF2-40B4-BE49-F238E27FC236}">
                <a16:creationId xmlns:a16="http://schemas.microsoft.com/office/drawing/2014/main" id="{41E0C973-5279-359E-0510-3459B467A6E3}"/>
              </a:ext>
            </a:extLst>
          </p:cNvPr>
          <p:cNvSpPr/>
          <p:nvPr/>
        </p:nvSpPr>
        <p:spPr>
          <a:xfrm>
            <a:off x="1101764" y="3983995"/>
            <a:ext cx="9243410" cy="368730"/>
          </a:xfrm>
          <a:prstGeom prst="roundRect">
            <a:avLst/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950" b="1" dirty="0">
                <a:solidFill>
                  <a:schemeClr val="tx1"/>
                </a:solidFill>
                <a:ea typeface="Calibri" panose="020F0502020204030204" pitchFamily="34" charset="0"/>
              </a:rPr>
              <a:t>- для 8 СМСП области ЦПЭ была организованы и проведены бизнес-миссии с представителями деловых кругов Монголии в Улан-Баторе (продукция легкой промышленности и машиностроения), а также Республики Казахстан в Алматы (продукция легкой и пищевой промышленности, а также продукции машиностроения);</a:t>
            </a:r>
          </a:p>
        </p:txBody>
      </p:sp>
      <p:sp>
        <p:nvSpPr>
          <p:cNvPr id="13" name="Teardrop 46">
            <a:extLst>
              <a:ext uri="{FF2B5EF4-FFF2-40B4-BE49-F238E27FC236}">
                <a16:creationId xmlns:a16="http://schemas.microsoft.com/office/drawing/2014/main" id="{4B6F06EB-1E01-67CD-6DB1-303A032BE779}"/>
              </a:ext>
            </a:extLst>
          </p:cNvPr>
          <p:cNvSpPr/>
          <p:nvPr/>
        </p:nvSpPr>
        <p:spPr>
          <a:xfrm>
            <a:off x="401859" y="4002276"/>
            <a:ext cx="512149" cy="306516"/>
          </a:xfrm>
          <a:prstGeom prst="teardrop">
            <a:avLst/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39" b="1" dirty="0">
                <a:solidFill>
                  <a:prstClr val="white"/>
                </a:solidFill>
              </a:rPr>
              <a:t>7</a:t>
            </a:r>
            <a:endParaRPr lang="en-US" sz="355" b="1" dirty="0">
              <a:solidFill>
                <a:prstClr val="white"/>
              </a:solidFill>
            </a:endParaRPr>
          </a:p>
        </p:txBody>
      </p:sp>
      <p:sp>
        <p:nvSpPr>
          <p:cNvPr id="14" name="Скругленный прямоугольник 40">
            <a:extLst>
              <a:ext uri="{FF2B5EF4-FFF2-40B4-BE49-F238E27FC236}">
                <a16:creationId xmlns:a16="http://schemas.microsoft.com/office/drawing/2014/main" id="{638404C8-A2DD-69D6-7621-EF5CF65F0188}"/>
              </a:ext>
            </a:extLst>
          </p:cNvPr>
          <p:cNvSpPr/>
          <p:nvPr/>
        </p:nvSpPr>
        <p:spPr>
          <a:xfrm>
            <a:off x="1101764" y="4451383"/>
            <a:ext cx="9243410" cy="368730"/>
          </a:xfrm>
          <a:prstGeom prst="roundRect">
            <a:avLst/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950" b="1" dirty="0">
                <a:solidFill>
                  <a:schemeClr val="tx1"/>
                </a:solidFill>
                <a:ea typeface="Calibri" panose="020F0502020204030204" pitchFamily="34" charset="0"/>
              </a:rPr>
              <a:t>- для 20 СМСП региона была организована и проведена встреча с представителями делегации из Азербайджанской республики на территории региона (продукция легкой, мебельной и пищевой промышленности, а также продукция машиностроения и станкостроения);</a:t>
            </a:r>
          </a:p>
        </p:txBody>
      </p:sp>
      <p:sp>
        <p:nvSpPr>
          <p:cNvPr id="15" name="Teardrop 46">
            <a:extLst>
              <a:ext uri="{FF2B5EF4-FFF2-40B4-BE49-F238E27FC236}">
                <a16:creationId xmlns:a16="http://schemas.microsoft.com/office/drawing/2014/main" id="{CB8C593B-C963-8054-3059-78B86976B20A}"/>
              </a:ext>
            </a:extLst>
          </p:cNvPr>
          <p:cNvSpPr/>
          <p:nvPr/>
        </p:nvSpPr>
        <p:spPr>
          <a:xfrm>
            <a:off x="401858" y="4482490"/>
            <a:ext cx="512149" cy="306516"/>
          </a:xfrm>
          <a:prstGeom prst="teardrop">
            <a:avLst/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39" b="1" dirty="0">
                <a:solidFill>
                  <a:prstClr val="white"/>
                </a:solidFill>
              </a:rPr>
              <a:t>8</a:t>
            </a:r>
            <a:endParaRPr lang="en-US" sz="355" b="1" dirty="0">
              <a:solidFill>
                <a:prstClr val="white"/>
              </a:solidFill>
            </a:endParaRPr>
          </a:p>
        </p:txBody>
      </p:sp>
      <p:sp>
        <p:nvSpPr>
          <p:cNvPr id="16" name="Скругленный прямоугольник 40">
            <a:extLst>
              <a:ext uri="{FF2B5EF4-FFF2-40B4-BE49-F238E27FC236}">
                <a16:creationId xmlns:a16="http://schemas.microsoft.com/office/drawing/2014/main" id="{C0589875-65A6-371A-3359-F848815861F6}"/>
              </a:ext>
            </a:extLst>
          </p:cNvPr>
          <p:cNvSpPr/>
          <p:nvPr/>
        </p:nvSpPr>
        <p:spPr>
          <a:xfrm>
            <a:off x="1101764" y="5637781"/>
            <a:ext cx="9243410" cy="233440"/>
          </a:xfrm>
          <a:prstGeom prst="roundRect">
            <a:avLst/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950" b="1" dirty="0">
                <a:solidFill>
                  <a:schemeClr val="tx1"/>
                </a:solidFill>
                <a:ea typeface="Calibri" panose="020F0502020204030204" pitchFamily="34" charset="0"/>
              </a:rPr>
              <a:t>- было организовано и проведено 19 информационно-консультационных мероприятий, на участие в которых было подано 484 заявки от 371 СМСП области;</a:t>
            </a:r>
          </a:p>
        </p:txBody>
      </p:sp>
      <p:sp>
        <p:nvSpPr>
          <p:cNvPr id="17" name="Teardrop 46">
            <a:extLst>
              <a:ext uri="{FF2B5EF4-FFF2-40B4-BE49-F238E27FC236}">
                <a16:creationId xmlns:a16="http://schemas.microsoft.com/office/drawing/2014/main" id="{5A28F4C4-8093-F8D4-CFF9-C493F391494E}"/>
              </a:ext>
            </a:extLst>
          </p:cNvPr>
          <p:cNvSpPr/>
          <p:nvPr/>
        </p:nvSpPr>
        <p:spPr>
          <a:xfrm>
            <a:off x="401858" y="4971146"/>
            <a:ext cx="512149" cy="306516"/>
          </a:xfrm>
          <a:prstGeom prst="teardrop">
            <a:avLst/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39" b="1" dirty="0">
                <a:solidFill>
                  <a:prstClr val="white"/>
                </a:solidFill>
              </a:rPr>
              <a:t>9</a:t>
            </a:r>
            <a:endParaRPr lang="en-US" sz="355" b="1" dirty="0">
              <a:solidFill>
                <a:prstClr val="white"/>
              </a:solidFill>
            </a:endParaRPr>
          </a:p>
        </p:txBody>
      </p:sp>
      <p:sp>
        <p:nvSpPr>
          <p:cNvPr id="21" name="Скругленный прямоугольник 40">
            <a:extLst>
              <a:ext uri="{FF2B5EF4-FFF2-40B4-BE49-F238E27FC236}">
                <a16:creationId xmlns:a16="http://schemas.microsoft.com/office/drawing/2014/main" id="{B4350CD7-5AC9-B14E-D644-A03CBA0F6DE7}"/>
              </a:ext>
            </a:extLst>
          </p:cNvPr>
          <p:cNvSpPr/>
          <p:nvPr/>
        </p:nvSpPr>
        <p:spPr>
          <a:xfrm>
            <a:off x="1101764" y="4879445"/>
            <a:ext cx="9243410" cy="368730"/>
          </a:xfrm>
          <a:prstGeom prst="roundRect">
            <a:avLst/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950" b="1" dirty="0">
                <a:solidFill>
                  <a:schemeClr val="tx1"/>
                </a:solidFill>
                <a:ea typeface="Calibri" panose="020F0502020204030204" pitchFamily="34" charset="0"/>
              </a:rPr>
              <a:t>- оказано 24 услуги по содействию в организации и осуществлении транспортировки экспортной продукции СМСП на внешние рынки (Казахстан, Беларусь, Армения, Азербайджан) для 9 СМСП региона;</a:t>
            </a:r>
          </a:p>
        </p:txBody>
      </p:sp>
      <p:sp>
        <p:nvSpPr>
          <p:cNvPr id="23" name="Teardrop 46">
            <a:extLst>
              <a:ext uri="{FF2B5EF4-FFF2-40B4-BE49-F238E27FC236}">
                <a16:creationId xmlns:a16="http://schemas.microsoft.com/office/drawing/2014/main" id="{0FE2763C-73E6-3581-5CCB-7618729FDFA4}"/>
              </a:ext>
            </a:extLst>
          </p:cNvPr>
          <p:cNvSpPr/>
          <p:nvPr/>
        </p:nvSpPr>
        <p:spPr>
          <a:xfrm>
            <a:off x="401858" y="5368367"/>
            <a:ext cx="512149" cy="233439"/>
          </a:xfrm>
          <a:prstGeom prst="teardrop">
            <a:avLst/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39" b="1" dirty="0">
                <a:solidFill>
                  <a:prstClr val="white"/>
                </a:solidFill>
              </a:rPr>
              <a:t>10</a:t>
            </a:r>
            <a:endParaRPr lang="en-US" sz="355" b="1" dirty="0">
              <a:solidFill>
                <a:prstClr val="white"/>
              </a:solidFill>
            </a:endParaRPr>
          </a:p>
        </p:txBody>
      </p:sp>
      <p:sp>
        <p:nvSpPr>
          <p:cNvPr id="25" name="Скругленный прямоугольник 40">
            <a:extLst>
              <a:ext uri="{FF2B5EF4-FFF2-40B4-BE49-F238E27FC236}">
                <a16:creationId xmlns:a16="http://schemas.microsoft.com/office/drawing/2014/main" id="{8CC1F1D1-3953-7C22-BD99-C34279943F68}"/>
              </a:ext>
            </a:extLst>
          </p:cNvPr>
          <p:cNvSpPr/>
          <p:nvPr/>
        </p:nvSpPr>
        <p:spPr>
          <a:xfrm>
            <a:off x="1101764" y="5314118"/>
            <a:ext cx="9243410" cy="271609"/>
          </a:xfrm>
          <a:prstGeom prst="roundRect">
            <a:avLst/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950" b="1" dirty="0">
                <a:solidFill>
                  <a:schemeClr val="tx1"/>
                </a:solidFill>
                <a:ea typeface="Calibri" panose="020F0502020204030204" pitchFamily="34" charset="0"/>
              </a:rPr>
              <a:t>- 1 СМСП области оказана 1 дополнительная услуга по содействию в модернизации сайта на иностранном языке;</a:t>
            </a:r>
          </a:p>
        </p:txBody>
      </p:sp>
      <p:sp>
        <p:nvSpPr>
          <p:cNvPr id="26" name="Teardrop 46">
            <a:extLst>
              <a:ext uri="{FF2B5EF4-FFF2-40B4-BE49-F238E27FC236}">
                <a16:creationId xmlns:a16="http://schemas.microsoft.com/office/drawing/2014/main" id="{0BB91FE5-095C-6440-9DCE-BA7AE1B058B4}"/>
              </a:ext>
            </a:extLst>
          </p:cNvPr>
          <p:cNvSpPr/>
          <p:nvPr/>
        </p:nvSpPr>
        <p:spPr>
          <a:xfrm>
            <a:off x="401664" y="5669135"/>
            <a:ext cx="512149" cy="232203"/>
          </a:xfrm>
          <a:prstGeom prst="teardrop">
            <a:avLst/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39" b="1" dirty="0">
                <a:solidFill>
                  <a:prstClr val="white"/>
                </a:solidFill>
              </a:rPr>
              <a:t>11</a:t>
            </a:r>
            <a:endParaRPr lang="en-US" sz="355" b="1" dirty="0">
              <a:solidFill>
                <a:prstClr val="white"/>
              </a:solidFill>
            </a:endParaRPr>
          </a:p>
        </p:txBody>
      </p:sp>
      <p:sp>
        <p:nvSpPr>
          <p:cNvPr id="27" name="Скругленный прямоугольник 40">
            <a:extLst>
              <a:ext uri="{FF2B5EF4-FFF2-40B4-BE49-F238E27FC236}">
                <a16:creationId xmlns:a16="http://schemas.microsoft.com/office/drawing/2014/main" id="{195D49B0-2964-5EBC-0E7F-4115C63A2350}"/>
              </a:ext>
            </a:extLst>
          </p:cNvPr>
          <p:cNvSpPr/>
          <p:nvPr/>
        </p:nvSpPr>
        <p:spPr>
          <a:xfrm>
            <a:off x="1101764" y="5937164"/>
            <a:ext cx="9243410" cy="645906"/>
          </a:xfrm>
          <a:prstGeom prst="roundRect">
            <a:avLst/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950" b="1" dirty="0">
                <a:solidFill>
                  <a:schemeClr val="tx1"/>
                </a:solidFill>
                <a:ea typeface="Calibri" panose="020F0502020204030204" pitchFamily="34" charset="0"/>
              </a:rPr>
              <a:t>- В ходе привлечения к услугам группы Российского экспортного центра ЦПЭ Ивановской области привлечен 36 уникальных СМСП региона на 72 услуги, из них: подбор иностранных маркетплейсов; консультации по экспортной интернет-торговле; услуги по формированию аналитических отчетов  по барьерам и требованиям иностранных рынков; услуги по международным консультациям и тематическим вебинарам (Индия, Бразилия, Узбекистан, Саудовская Аравия, Монголия, Турция, Иордания, Таджикистан); страхование по отсрочке платежа в рамках экспортного контракта;</a:t>
            </a:r>
          </a:p>
        </p:txBody>
      </p:sp>
      <p:sp>
        <p:nvSpPr>
          <p:cNvPr id="28" name="Teardrop 46">
            <a:extLst>
              <a:ext uri="{FF2B5EF4-FFF2-40B4-BE49-F238E27FC236}">
                <a16:creationId xmlns:a16="http://schemas.microsoft.com/office/drawing/2014/main" id="{1B490DCD-E3B0-A20B-35CA-E5A6E382B429}"/>
              </a:ext>
            </a:extLst>
          </p:cNvPr>
          <p:cNvSpPr/>
          <p:nvPr/>
        </p:nvSpPr>
        <p:spPr>
          <a:xfrm>
            <a:off x="401664" y="6038135"/>
            <a:ext cx="512149" cy="560486"/>
          </a:xfrm>
          <a:prstGeom prst="teardrop">
            <a:avLst/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39" b="1" dirty="0">
                <a:solidFill>
                  <a:prstClr val="white"/>
                </a:solidFill>
              </a:rPr>
              <a:t>12</a:t>
            </a:r>
            <a:endParaRPr lang="en-US" sz="355" b="1" dirty="0">
              <a:solidFill>
                <a:prstClr val="white"/>
              </a:solidFill>
            </a:endParaRPr>
          </a:p>
        </p:txBody>
      </p:sp>
      <p:sp>
        <p:nvSpPr>
          <p:cNvPr id="33" name="Скругленный прямоугольник 40">
            <a:extLst>
              <a:ext uri="{FF2B5EF4-FFF2-40B4-BE49-F238E27FC236}">
                <a16:creationId xmlns:a16="http://schemas.microsoft.com/office/drawing/2014/main" id="{08B55183-5F32-53BF-95BA-9D7554F66351}"/>
              </a:ext>
            </a:extLst>
          </p:cNvPr>
          <p:cNvSpPr/>
          <p:nvPr/>
        </p:nvSpPr>
        <p:spPr>
          <a:xfrm>
            <a:off x="1113686" y="6672015"/>
            <a:ext cx="9243410" cy="520279"/>
          </a:xfrm>
          <a:prstGeom prst="roundRect">
            <a:avLst/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950" b="1" dirty="0">
                <a:solidFill>
                  <a:schemeClr val="tx1"/>
                </a:solidFill>
                <a:ea typeface="Calibri" panose="020F0502020204030204" pitchFamily="34" charset="0"/>
              </a:rPr>
              <a:t>-В рамках популяризации экспортной деятельности среди субъектов малого и среднего предпринимательства ЦПЭ Ивановской области были организованы и проведены 2 мероприятия, </a:t>
            </a:r>
            <a:r>
              <a:rPr lang="ru-RU" sz="950" b="1">
                <a:solidFill>
                  <a:schemeClr val="tx1"/>
                </a:solidFill>
                <a:ea typeface="Calibri" panose="020F0502020204030204" pitchFamily="34" charset="0"/>
              </a:rPr>
              <a:t>такие как: </a:t>
            </a:r>
            <a:r>
              <a:rPr lang="ru-RU" sz="950" b="1" dirty="0">
                <a:solidFill>
                  <a:schemeClr val="tx1"/>
                </a:solidFill>
                <a:ea typeface="Calibri" panose="020F0502020204030204" pitchFamily="34" charset="0"/>
              </a:rPr>
              <a:t>круглый стол на тему: «Круглый стол для экспортеров. Решаем проблемы вместе», а также  вручение Ежегодной региональной премии «Экспортёр года», организованной ЦПЭ Ивановской области, в которых приняло участие 40 СМСП региона.</a:t>
            </a:r>
          </a:p>
        </p:txBody>
      </p:sp>
      <p:sp>
        <p:nvSpPr>
          <p:cNvPr id="34" name="Teardrop 46">
            <a:extLst>
              <a:ext uri="{FF2B5EF4-FFF2-40B4-BE49-F238E27FC236}">
                <a16:creationId xmlns:a16="http://schemas.microsoft.com/office/drawing/2014/main" id="{FA0EEBD9-1107-1306-EEFD-9EF1D677614E}"/>
              </a:ext>
            </a:extLst>
          </p:cNvPr>
          <p:cNvSpPr/>
          <p:nvPr/>
        </p:nvSpPr>
        <p:spPr>
          <a:xfrm>
            <a:off x="400135" y="6719587"/>
            <a:ext cx="512149" cy="485124"/>
          </a:xfrm>
          <a:prstGeom prst="teardrop">
            <a:avLst/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39" b="1" dirty="0">
                <a:solidFill>
                  <a:prstClr val="white"/>
                </a:solidFill>
              </a:rPr>
              <a:t>13</a:t>
            </a:r>
            <a:endParaRPr lang="en-US" sz="355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599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819053" y="380130"/>
            <a:ext cx="9235800" cy="103353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0080" rIns="0" bIns="0">
            <a:spAutoFit/>
          </a:bodyPr>
          <a:lstStyle/>
          <a:p>
            <a:pPr marL="1261800" indent="-1250640" algn="ctr">
              <a:spcBef>
                <a:spcPts val="79"/>
              </a:spcBef>
            </a:pPr>
            <a:r>
              <a:rPr lang="ru-RU" sz="1200" b="0" strike="noStrike" spc="-4" dirty="0">
                <a:solidFill>
                  <a:srgbClr val="000000"/>
                </a:solidFill>
                <a:latin typeface="Arial Black"/>
                <a:ea typeface="Arial"/>
              </a:rPr>
              <a:t>РЕГИОНАЛЬНЫЙ ЦЕНТР ИНЖИНИРИНГА</a:t>
            </a:r>
          </a:p>
          <a:p>
            <a:pPr algn="ctr">
              <a:buClr>
                <a:srgbClr val="000000"/>
              </a:buClr>
            </a:pPr>
            <a:r>
              <a:rPr lang="ru-RU" sz="1200" b="1" dirty="0">
                <a:solidFill>
                  <a:schemeClr val="tx1"/>
                </a:solidFill>
                <a:latin typeface="Arial Black" panose="020B0A04020102020204" pitchFamily="34" charset="0"/>
                <a:cs typeface="Arial"/>
                <a:sym typeface="Arial"/>
              </a:rPr>
              <a:t>Итоги 2023</a:t>
            </a:r>
            <a:r>
              <a:rPr lang="en-US" sz="1200" b="1" dirty="0">
                <a:solidFill>
                  <a:schemeClr val="tx1"/>
                </a:solidFill>
                <a:latin typeface="Arial Black" panose="020B0A04020102020204" pitchFamily="34" charset="0"/>
                <a:cs typeface="Arial"/>
                <a:sym typeface="Arial"/>
              </a:rPr>
              <a:t> </a:t>
            </a:r>
            <a:r>
              <a:rPr lang="ru-RU" sz="1200" b="1" dirty="0">
                <a:solidFill>
                  <a:schemeClr val="tx1"/>
                </a:solidFill>
                <a:latin typeface="Arial Black" panose="020B0A04020102020204" pitchFamily="34" charset="0"/>
                <a:cs typeface="Arial"/>
                <a:sym typeface="Arial"/>
              </a:rPr>
              <a:t>года</a:t>
            </a:r>
          </a:p>
          <a:p>
            <a:pPr marL="1261800" indent="-1250640">
              <a:spcBef>
                <a:spcPts val="79"/>
              </a:spcBef>
            </a:pPr>
            <a:r>
              <a:rPr lang="en-US" sz="1200" b="1" strike="noStrike" spc="-1" dirty="0">
                <a:solidFill>
                  <a:srgbClr val="000000"/>
                </a:solidFill>
                <a:latin typeface="Arial Black"/>
                <a:ea typeface="Arial"/>
              </a:rPr>
              <a:t>                                           </a:t>
            </a:r>
            <a:r>
              <a:rPr lang="ru-RU" sz="1200" b="1" strike="noStrike" spc="-1" dirty="0">
                <a:solidFill>
                  <a:srgbClr val="000000"/>
                </a:solidFill>
                <a:latin typeface="Arial Black"/>
                <a:ea typeface="Arial"/>
              </a:rPr>
              <a:t>   </a:t>
            </a:r>
            <a:r>
              <a:rPr lang="ru-RU" sz="1200" spc="-4" dirty="0">
                <a:solidFill>
                  <a:srgbClr val="000000"/>
                </a:solidFill>
                <a:latin typeface="Arial Black" panose="020B0A04020102020204" pitchFamily="34" charset="0"/>
                <a:ea typeface="Arial"/>
              </a:rPr>
              <a:t>Руководитель  Панькив Александр Владимирович</a:t>
            </a:r>
            <a:endParaRPr lang="en-US" sz="1200" b="1" dirty="0">
              <a:solidFill>
                <a:srgbClr val="E443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61800" indent="-1250640" algn="ctr">
              <a:spcBef>
                <a:spcPts val="79"/>
              </a:spcBef>
            </a:pPr>
            <a:endParaRPr lang="ru-RU" sz="1200" b="0" strike="noStrike" spc="-1" dirty="0">
              <a:latin typeface="Arial"/>
            </a:endParaRPr>
          </a:p>
          <a:p>
            <a:pPr marL="1261800" indent="-1250640" algn="ctr">
              <a:spcBef>
                <a:spcPts val="79"/>
              </a:spcBef>
            </a:pPr>
            <a:endParaRPr lang="ru-RU" sz="1600" b="1" dirty="0">
              <a:solidFill>
                <a:schemeClr val="tx1"/>
              </a:solidFill>
              <a:latin typeface="Arial Black" panose="020B0A0402010202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169" name="CustomShape 3"/>
          <p:cNvSpPr/>
          <p:nvPr/>
        </p:nvSpPr>
        <p:spPr>
          <a:xfrm>
            <a:off x="758880" y="2290680"/>
            <a:ext cx="5343840" cy="32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ru-RU"/>
          </a:p>
        </p:txBody>
      </p:sp>
      <p:sp>
        <p:nvSpPr>
          <p:cNvPr id="170" name="CustomShape 4"/>
          <p:cNvSpPr/>
          <p:nvPr/>
        </p:nvSpPr>
        <p:spPr>
          <a:xfrm>
            <a:off x="10089720" y="7128000"/>
            <a:ext cx="460080" cy="27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ru-RU"/>
          </a:p>
        </p:txBody>
      </p:sp>
      <p:sp>
        <p:nvSpPr>
          <p:cNvPr id="185" name="Line 19"/>
          <p:cNvSpPr/>
          <p:nvPr/>
        </p:nvSpPr>
        <p:spPr>
          <a:xfrm>
            <a:off x="1727539" y="1069091"/>
            <a:ext cx="7963920" cy="0"/>
          </a:xfrm>
          <a:prstGeom prst="line">
            <a:avLst/>
          </a:prstGeom>
          <a:ln w="31680">
            <a:solidFill>
              <a:srgbClr val="E443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ru-RU" dirty="0"/>
          </a:p>
        </p:txBody>
      </p:sp>
      <p:sp>
        <p:nvSpPr>
          <p:cNvPr id="28" name="Прямоугольник с двумя скругленными противолежащими углами 2">
            <a:extLst>
              <a:ext uri="{FF2B5EF4-FFF2-40B4-BE49-F238E27FC236}">
                <a16:creationId xmlns:a16="http://schemas.microsoft.com/office/drawing/2014/main" id="{A43A2260-2A91-4D41-B741-3B88B88D6883}"/>
              </a:ext>
            </a:extLst>
          </p:cNvPr>
          <p:cNvSpPr/>
          <p:nvPr/>
        </p:nvSpPr>
        <p:spPr>
          <a:xfrm flipH="1">
            <a:off x="1000757" y="1600605"/>
            <a:ext cx="9384152" cy="5280486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spc="-1" dirty="0">
                <a:solidFill>
                  <a:srgbClr val="000000"/>
                </a:solidFill>
                <a:latin typeface="Calibri"/>
              </a:rPr>
              <a:t>Оказаны комплексные услуги в рамках нацпроекта «Акселерация» 230 С</a:t>
            </a:r>
            <a:r>
              <a:rPr lang="ru-RU" sz="1400" b="1" i="1" spc="-1" dirty="0">
                <a:solidFill>
                  <a:srgbClr val="000000"/>
                </a:solidFill>
              </a:rPr>
              <a:t>МСП:</a:t>
            </a:r>
            <a:endParaRPr lang="en-US" sz="1400" b="1" i="1" spc="-1" dirty="0">
              <a:solidFill>
                <a:srgbClr val="000000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регистрация товарного знака – </a:t>
            </a:r>
            <a:r>
              <a:rPr lang="ru-RU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68 СМСП</a:t>
            </a: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  <a:endParaRPr lang="en-US" sz="1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сертификация продукции – </a:t>
            </a:r>
            <a:r>
              <a:rPr lang="ru-RU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49 СМСП</a:t>
            </a: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  <a:endParaRPr lang="en-US" sz="1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продвижение на маркетплейсы – </a:t>
            </a:r>
            <a:r>
              <a:rPr lang="ru-RU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100 СМСП</a:t>
            </a:r>
            <a:r>
              <a:rPr lang="ru-RU" sz="1600" b="1" dirty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  <a:endParaRPr lang="ru-RU" sz="16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модернизация производства - </a:t>
            </a:r>
            <a:r>
              <a:rPr lang="ru-RU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2 СМСП</a:t>
            </a: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  <a:endParaRPr lang="en-US" sz="1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разработка бизнес плана - </a:t>
            </a:r>
            <a:r>
              <a:rPr lang="ru-RU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5 СМСП;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разработка бренда продукции – </a:t>
            </a:r>
            <a:r>
              <a:rPr lang="ru-RU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1 СМСП;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регистрация патента – </a:t>
            </a:r>
            <a:r>
              <a:rPr lang="ru-RU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3 СМСП;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коммерциализация инноваций – </a:t>
            </a:r>
            <a:r>
              <a:rPr lang="ru-RU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2 СМСП.</a:t>
            </a:r>
          </a:p>
          <a:p>
            <a:pPr algn="just">
              <a:spcAft>
                <a:spcPts val="1000"/>
              </a:spcAft>
            </a:pPr>
            <a:r>
              <a:rPr lang="ru-RU" sz="1400" b="1" spc="-1" dirty="0">
                <a:solidFill>
                  <a:srgbClr val="000000"/>
                </a:solidFill>
                <a:latin typeface="Calibri"/>
              </a:rPr>
              <a:t>Оказаны услуги в рамках нацпроекта «Вовлечение» 17 СМСП: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регистрация патента – </a:t>
            </a:r>
            <a:r>
              <a:rPr lang="ru-RU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3 СМСП</a:t>
            </a: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регистрация товарного знака – </a:t>
            </a:r>
            <a:r>
              <a:rPr lang="ru-RU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5</a:t>
            </a: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СМСП</a:t>
            </a: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разработка бизнес-плана -</a:t>
            </a:r>
            <a:r>
              <a:rPr lang="ru-RU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 4 СМСП;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продвижение на маркетплейсы – </a:t>
            </a:r>
            <a:r>
              <a:rPr lang="ru-RU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5 СМСП</a:t>
            </a: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endParaRPr lang="en-US" sz="1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endParaRPr lang="ru-RU" sz="1400" b="1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Teardrop 46">
            <a:extLst>
              <a:ext uri="{FF2B5EF4-FFF2-40B4-BE49-F238E27FC236}">
                <a16:creationId xmlns:a16="http://schemas.microsoft.com/office/drawing/2014/main" id="{91F4A509-2642-4FF0-8773-98AA78A9C68F}"/>
              </a:ext>
            </a:extLst>
          </p:cNvPr>
          <p:cNvSpPr/>
          <p:nvPr/>
        </p:nvSpPr>
        <p:spPr>
          <a:xfrm>
            <a:off x="246731" y="1600077"/>
            <a:ext cx="512149" cy="504192"/>
          </a:xfrm>
          <a:prstGeom prst="teardrop">
            <a:avLst/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prstClr val="white"/>
                </a:solidFill>
              </a:rPr>
              <a:t>1</a:t>
            </a:r>
            <a:endParaRPr lang="en-US" sz="1400" b="1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1052282" y="235677"/>
            <a:ext cx="9237600" cy="577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0080" rIns="0" bIns="0">
            <a:spAutoFit/>
          </a:bodyPr>
          <a:lstStyle/>
          <a:p>
            <a:pPr marL="1261800" indent="-1252080" algn="ctr">
              <a:spcBef>
                <a:spcPts val="79"/>
              </a:spcBef>
            </a:pPr>
            <a:r>
              <a:rPr lang="ru-RU" sz="1200" b="0" strike="noStrike" spc="-4" dirty="0">
                <a:solidFill>
                  <a:srgbClr val="000000"/>
                </a:solidFill>
                <a:latin typeface="Arial Black"/>
              </a:rPr>
              <a:t>ЦЕНТР ПОДДЕРЖКИ ПРЕДПРИНИМАТЕЛЬСТВА </a:t>
            </a:r>
          </a:p>
          <a:p>
            <a:pPr algn="ctr">
              <a:buClr>
                <a:srgbClr val="000000"/>
              </a:buClr>
            </a:pPr>
            <a:r>
              <a:rPr lang="ru-RU" sz="1200" b="1" dirty="0">
                <a:solidFill>
                  <a:schemeClr val="tx1"/>
                </a:solidFill>
                <a:latin typeface="Arial Black" panose="020B0A04020102020204" pitchFamily="34" charset="0"/>
                <a:cs typeface="Arial"/>
                <a:sym typeface="Arial"/>
              </a:rPr>
              <a:t>Итоги 2023</a:t>
            </a:r>
            <a:r>
              <a:rPr lang="en-US" sz="1200" b="1" dirty="0">
                <a:solidFill>
                  <a:schemeClr val="tx1"/>
                </a:solidFill>
                <a:latin typeface="Arial Black" panose="020B0A04020102020204" pitchFamily="34" charset="0"/>
                <a:cs typeface="Arial"/>
                <a:sym typeface="Arial"/>
              </a:rPr>
              <a:t> </a:t>
            </a:r>
            <a:r>
              <a:rPr lang="ru-RU" sz="1200" b="1" dirty="0">
                <a:solidFill>
                  <a:schemeClr val="tx1"/>
                </a:solidFill>
                <a:latin typeface="Arial Black" panose="020B0A04020102020204" pitchFamily="34" charset="0"/>
                <a:cs typeface="Arial"/>
                <a:sym typeface="Arial"/>
              </a:rPr>
              <a:t>года</a:t>
            </a:r>
          </a:p>
          <a:p>
            <a:pPr marL="1261800" indent="-1252080" algn="ctr">
              <a:lnSpc>
                <a:spcPct val="100000"/>
              </a:lnSpc>
              <a:spcBef>
                <a:spcPts val="79"/>
              </a:spcBef>
            </a:pPr>
            <a:r>
              <a:rPr lang="ru-RU" sz="1200" b="0" strike="noStrike" spc="-4" dirty="0">
                <a:solidFill>
                  <a:srgbClr val="000000"/>
                </a:solidFill>
                <a:latin typeface="Arial Black"/>
                <a:ea typeface="Arial"/>
              </a:rPr>
              <a:t>Руководитель  Михайлова Елена Владимировна</a:t>
            </a:r>
          </a:p>
        </p:txBody>
      </p:sp>
      <p:sp>
        <p:nvSpPr>
          <p:cNvPr id="156" name="CustomShape 2"/>
          <p:cNvSpPr/>
          <p:nvPr/>
        </p:nvSpPr>
        <p:spPr>
          <a:xfrm>
            <a:off x="652320" y="1456920"/>
            <a:ext cx="2072160" cy="73460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008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569" b="1" strike="noStrike" spc="-21" dirty="0">
                <a:solidFill>
                  <a:srgbClr val="521F12"/>
                </a:solidFill>
                <a:latin typeface="Arial"/>
              </a:rPr>
              <a:t>        </a:t>
            </a:r>
            <a:r>
              <a:rPr lang="ru-RU" sz="1569" b="0" strike="noStrike" spc="-21" dirty="0">
                <a:solidFill>
                  <a:srgbClr val="521F12"/>
                </a:solidFill>
                <a:latin typeface="Arial"/>
              </a:rPr>
              <a:t>	</a:t>
            </a:r>
            <a:endParaRPr lang="ru-RU" sz="1569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569" b="1" strike="noStrike" spc="-21" dirty="0">
                <a:solidFill>
                  <a:srgbClr val="521F12"/>
                </a:solidFill>
                <a:latin typeface="Arial"/>
              </a:rPr>
              <a:t>	    </a:t>
            </a:r>
            <a:endParaRPr lang="ru-RU" sz="1569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569" b="0" strike="noStrike" spc="-1" dirty="0">
              <a:latin typeface="Arial"/>
            </a:endParaRPr>
          </a:p>
        </p:txBody>
      </p:sp>
      <p:sp>
        <p:nvSpPr>
          <p:cNvPr id="157" name="CustomShape 3"/>
          <p:cNvSpPr/>
          <p:nvPr/>
        </p:nvSpPr>
        <p:spPr>
          <a:xfrm>
            <a:off x="765631" y="3123204"/>
            <a:ext cx="5345640" cy="33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ru-RU"/>
          </a:p>
        </p:txBody>
      </p:sp>
      <p:sp>
        <p:nvSpPr>
          <p:cNvPr id="158" name="TextShape 4"/>
          <p:cNvSpPr txBox="1"/>
          <p:nvPr/>
        </p:nvSpPr>
        <p:spPr>
          <a:xfrm>
            <a:off x="10089720" y="7128000"/>
            <a:ext cx="46188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endParaRPr lang="ru-RU" sz="1800" b="0" strike="noStrike" spc="-1" dirty="0">
              <a:latin typeface="Times New Roman"/>
            </a:endParaRPr>
          </a:p>
        </p:txBody>
      </p:sp>
      <p:grpSp>
        <p:nvGrpSpPr>
          <p:cNvPr id="159" name="Group 5"/>
          <p:cNvGrpSpPr/>
          <p:nvPr/>
        </p:nvGrpSpPr>
        <p:grpSpPr>
          <a:xfrm>
            <a:off x="294499" y="1159428"/>
            <a:ext cx="10286164" cy="1686350"/>
            <a:chOff x="451544" y="1267537"/>
            <a:chExt cx="9939099" cy="1582771"/>
          </a:xfrm>
        </p:grpSpPr>
        <p:sp>
          <p:nvSpPr>
            <p:cNvPr id="160" name="CustomShape 6"/>
            <p:cNvSpPr/>
            <p:nvPr/>
          </p:nvSpPr>
          <p:spPr>
            <a:xfrm>
              <a:off x="1158021" y="1267537"/>
              <a:ext cx="9197336" cy="343984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F490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just"/>
              <a:r>
                <a:rPr lang="ru-RU" sz="1200" b="1" strike="noStrike" spc="-1" dirty="0">
                  <a:solidFill>
                    <a:srgbClr val="000000"/>
                  </a:solidFill>
                  <a:latin typeface="Calibri"/>
                </a:rPr>
                <a:t>Организованы и проведены мероприятия по поддержке самозанятых </a:t>
              </a:r>
              <a:r>
                <a:rPr lang="ru-RU" sz="1200" strike="noStrike" spc="-1" dirty="0">
                  <a:solidFill>
                    <a:srgbClr val="000000"/>
                  </a:solidFill>
                  <a:latin typeface="Calibri"/>
                </a:rPr>
                <a:t>с количеством участников </a:t>
              </a:r>
              <a:r>
                <a:rPr lang="ru-RU" sz="1200" b="1" spc="-1" dirty="0">
                  <a:solidFill>
                    <a:srgbClr val="000000"/>
                  </a:solidFill>
                  <a:latin typeface="Calibri"/>
                </a:rPr>
                <a:t>836</a:t>
              </a:r>
              <a:r>
                <a:rPr lang="ru-RU" sz="1200" b="1" strike="noStrike" spc="-1" dirty="0">
                  <a:solidFill>
                    <a:srgbClr val="000000"/>
                  </a:solidFill>
                  <a:latin typeface="Calibri"/>
                </a:rPr>
                <a:t> человека:</a:t>
              </a:r>
              <a:endParaRPr lang="ru-RU" sz="1200" b="0" strike="noStrike" spc="-1" dirty="0">
                <a:latin typeface="Arial"/>
              </a:endParaRPr>
            </a:p>
          </p:txBody>
        </p:sp>
        <p:grpSp>
          <p:nvGrpSpPr>
            <p:cNvPr id="161" name="Group 7"/>
            <p:cNvGrpSpPr/>
            <p:nvPr/>
          </p:nvGrpSpPr>
          <p:grpSpPr>
            <a:xfrm>
              <a:off x="451544" y="1276758"/>
              <a:ext cx="9939099" cy="1573550"/>
              <a:chOff x="451544" y="1276758"/>
              <a:chExt cx="9939099" cy="1573550"/>
            </a:xfrm>
          </p:grpSpPr>
          <p:sp>
            <p:nvSpPr>
              <p:cNvPr id="162" name="CustomShape 8"/>
              <p:cNvSpPr/>
              <p:nvPr/>
            </p:nvSpPr>
            <p:spPr>
              <a:xfrm>
                <a:off x="462443" y="2404817"/>
                <a:ext cx="444336" cy="445491"/>
              </a:xfrm>
              <a:prstGeom prst="teardrop">
                <a:avLst>
                  <a:gd name="adj" fmla="val 100000"/>
                </a:avLst>
              </a:prstGeom>
              <a:solidFill>
                <a:srgbClr val="E44328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0" tIns="0" rIns="0" bIns="0" anchor="ctr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ru-RU" sz="2000" b="1" strike="noStrike" spc="-1" dirty="0">
                    <a:solidFill>
                      <a:srgbClr val="FFFFFF"/>
                    </a:solidFill>
                    <a:latin typeface="Calibri"/>
                  </a:rPr>
                  <a:t>2</a:t>
                </a:r>
                <a:endParaRPr lang="ru-RU" sz="2000" b="0" strike="noStrike" spc="-1" dirty="0">
                  <a:latin typeface="Arial"/>
                </a:endParaRPr>
              </a:p>
            </p:txBody>
          </p:sp>
          <p:sp>
            <p:nvSpPr>
              <p:cNvPr id="163" name="CustomShape 9"/>
              <p:cNvSpPr/>
              <p:nvPr/>
            </p:nvSpPr>
            <p:spPr>
              <a:xfrm>
                <a:off x="451544" y="1276758"/>
                <a:ext cx="444336" cy="445491"/>
              </a:xfrm>
              <a:prstGeom prst="teardrop">
                <a:avLst>
                  <a:gd name="adj" fmla="val 100000"/>
                </a:avLst>
              </a:prstGeom>
              <a:solidFill>
                <a:srgbClr val="E44328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0" tIns="0" rIns="0" bIns="0" anchor="ctr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ru-RU" sz="2000" b="1" strike="noStrike" spc="-1" dirty="0">
                    <a:solidFill>
                      <a:srgbClr val="FFFFFF"/>
                    </a:solidFill>
                    <a:latin typeface="Calibri"/>
                  </a:rPr>
                  <a:t>1</a:t>
                </a:r>
                <a:endParaRPr lang="ru-RU" sz="2000" b="0" strike="noStrike" spc="-1" dirty="0">
                  <a:latin typeface="Arial"/>
                </a:endParaRPr>
              </a:p>
            </p:txBody>
          </p:sp>
          <p:sp>
            <p:nvSpPr>
              <p:cNvPr id="164" name="CustomShape 10"/>
              <p:cNvSpPr/>
              <p:nvPr/>
            </p:nvSpPr>
            <p:spPr>
              <a:xfrm>
                <a:off x="1193307" y="2473707"/>
                <a:ext cx="9197336" cy="360486"/>
              </a:xfrm>
              <a:prstGeom prst="round2DiagRect">
                <a:avLst>
                  <a:gd name="adj1" fmla="val 15314"/>
                  <a:gd name="adj2" fmla="val 0"/>
                </a:avLst>
              </a:prstGeom>
              <a:solidFill>
                <a:srgbClr val="F4903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algn="just">
                  <a:lnSpc>
                    <a:spcPct val="100000"/>
                  </a:lnSpc>
                </a:pPr>
                <a:r>
                  <a:rPr lang="ru-RU" sz="1200" b="1" spc="-1" dirty="0">
                    <a:solidFill>
                      <a:srgbClr val="000000"/>
                    </a:solidFill>
                  </a:rPr>
                  <a:t>Организованы и проведены мероприятия </a:t>
                </a:r>
                <a:r>
                  <a:rPr lang="ru-RU" sz="1200" spc="-1" dirty="0">
                    <a:solidFill>
                      <a:srgbClr val="000000"/>
                    </a:solidFill>
                  </a:rPr>
                  <a:t>с количеством участников </a:t>
                </a:r>
                <a:r>
                  <a:rPr lang="ru-RU" sz="1200" b="1" spc="-1" dirty="0">
                    <a:solidFill>
                      <a:srgbClr val="000000"/>
                    </a:solidFill>
                  </a:rPr>
                  <a:t>3594 человек</a:t>
                </a:r>
              </a:p>
            </p:txBody>
          </p:sp>
        </p:grpSp>
      </p:grpSp>
      <p:sp>
        <p:nvSpPr>
          <p:cNvPr id="167" name="CustomShape 13"/>
          <p:cNvSpPr/>
          <p:nvPr/>
        </p:nvSpPr>
        <p:spPr>
          <a:xfrm>
            <a:off x="321185" y="3779837"/>
            <a:ext cx="471132" cy="445491"/>
          </a:xfrm>
          <a:prstGeom prst="teardrop">
            <a:avLst>
              <a:gd name="adj" fmla="val 100000"/>
            </a:avLst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FFFFFF"/>
                </a:solidFill>
                <a:latin typeface="Calibri"/>
              </a:rPr>
              <a:t>3</a:t>
            </a:r>
            <a:endParaRPr lang="ru-RU" sz="2000" b="0" strike="noStrike" spc="-1" dirty="0">
              <a:latin typeface="Arial"/>
            </a:endParaRPr>
          </a:p>
        </p:txBody>
      </p:sp>
      <p:sp>
        <p:nvSpPr>
          <p:cNvPr id="173" name="Line 19"/>
          <p:cNvSpPr/>
          <p:nvPr/>
        </p:nvSpPr>
        <p:spPr>
          <a:xfrm flipV="1">
            <a:off x="987049" y="859487"/>
            <a:ext cx="9302833" cy="14048"/>
          </a:xfrm>
          <a:prstGeom prst="line">
            <a:avLst/>
          </a:prstGeom>
          <a:ln w="31680">
            <a:solidFill>
              <a:srgbClr val="E443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ru-RU"/>
          </a:p>
        </p:txBody>
      </p:sp>
      <p:sp>
        <p:nvSpPr>
          <p:cNvPr id="174" name="CustomShape 20"/>
          <p:cNvSpPr/>
          <p:nvPr/>
        </p:nvSpPr>
        <p:spPr>
          <a:xfrm>
            <a:off x="1007582" y="1561806"/>
            <a:ext cx="9261766" cy="7556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200" b="0" i="1" strike="noStrike" spc="-1" dirty="0">
                <a:solidFill>
                  <a:srgbClr val="000000"/>
                </a:solidFill>
                <a:latin typeface="Calibri"/>
              </a:rPr>
              <a:t> - Тренинги (Корпорация МСП) - </a:t>
            </a:r>
            <a:r>
              <a:rPr lang="ru-RU" sz="1200" i="1" spc="-1" dirty="0">
                <a:solidFill>
                  <a:srgbClr val="000000"/>
                </a:solidFill>
                <a:latin typeface="Calibri"/>
              </a:rPr>
              <a:t>199</a:t>
            </a:r>
            <a:r>
              <a:rPr lang="ru-RU" sz="1200" b="0" i="1" strike="noStrike" spc="-1" dirty="0">
                <a:solidFill>
                  <a:srgbClr val="000000"/>
                </a:solidFill>
                <a:latin typeface="Calibri"/>
              </a:rPr>
              <a:t> самозанятых</a:t>
            </a:r>
          </a:p>
          <a:p>
            <a:pPr>
              <a:lnSpc>
                <a:spcPct val="90000"/>
              </a:lnSpc>
            </a:pPr>
            <a:r>
              <a:rPr lang="ru-RU" sz="1200" b="0" i="1" strike="noStrike" spc="-1" dirty="0">
                <a:solidFill>
                  <a:srgbClr val="000000"/>
                </a:solidFill>
                <a:latin typeface="Calibri"/>
              </a:rPr>
              <a:t>- Семинары, вебинары, конференции, встречи, круглые столы, обучающие программы – 203 </a:t>
            </a:r>
            <a:r>
              <a:rPr lang="ru-RU" sz="1200" b="0" i="1" strike="noStrike" spc="-1" dirty="0" err="1">
                <a:solidFill>
                  <a:srgbClr val="000000"/>
                </a:solidFill>
                <a:latin typeface="Calibri"/>
              </a:rPr>
              <a:t>самозанятый</a:t>
            </a:r>
            <a:endParaRPr lang="ru-RU" sz="1200" b="0" i="1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</a:pPr>
            <a:r>
              <a:rPr lang="ru-RU" sz="1200" b="0" i="1" strike="noStrike" spc="-1" dirty="0">
                <a:solidFill>
                  <a:srgbClr val="000000"/>
                </a:solidFill>
                <a:latin typeface="Calibri"/>
              </a:rPr>
              <a:t>- Консультации - 276</a:t>
            </a:r>
          </a:p>
          <a:p>
            <a:pPr>
              <a:lnSpc>
                <a:spcPct val="90000"/>
              </a:lnSpc>
            </a:pPr>
            <a:r>
              <a:rPr lang="ru-RU" sz="1200" b="0" i="1" strike="noStrike" spc="-1" dirty="0">
                <a:solidFill>
                  <a:srgbClr val="000000"/>
                </a:solidFill>
                <a:latin typeface="Calibri"/>
              </a:rPr>
              <a:t>- Услуги по продвижению - 158</a:t>
            </a:r>
          </a:p>
        </p:txBody>
      </p:sp>
      <p:sp>
        <p:nvSpPr>
          <p:cNvPr id="26" name="CustomShape 21">
            <a:extLst>
              <a:ext uri="{FF2B5EF4-FFF2-40B4-BE49-F238E27FC236}">
                <a16:creationId xmlns:a16="http://schemas.microsoft.com/office/drawing/2014/main" id="{5A4BB0CE-6D91-4DC3-A431-B5E7A11B4F8A}"/>
              </a:ext>
            </a:extLst>
          </p:cNvPr>
          <p:cNvSpPr/>
          <p:nvPr/>
        </p:nvSpPr>
        <p:spPr>
          <a:xfrm>
            <a:off x="1071935" y="2838266"/>
            <a:ext cx="9174125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71450" indent="-171450" algn="just">
              <a:buFontTx/>
              <a:buChar char="-"/>
            </a:pPr>
            <a:r>
              <a:rPr lang="ru-RU" sz="1200" i="1" spc="-1" dirty="0">
                <a:solidFill>
                  <a:srgbClr val="000000"/>
                </a:solidFill>
                <a:latin typeface="Calibri"/>
              </a:rPr>
              <a:t>Тренинги (Корпорация МСП) – 278 СМСП и  162 ФЛ</a:t>
            </a:r>
          </a:p>
          <a:p>
            <a:pPr marL="171450" indent="-171450" algn="just">
              <a:buFontTx/>
              <a:buChar char="-"/>
            </a:pPr>
            <a:r>
              <a:rPr lang="ru-RU" sz="1200" b="0" i="1" strike="noStrike" spc="-1" dirty="0">
                <a:solidFill>
                  <a:srgbClr val="000000"/>
                </a:solidFill>
                <a:latin typeface="Calibri"/>
              </a:rPr>
              <a:t>Семинары, вебинары, конференции, встречи, круглые столы, обучающие программы </a:t>
            </a:r>
            <a:r>
              <a:rPr lang="ru-RU" sz="1200" i="1" spc="-1" dirty="0">
                <a:solidFill>
                  <a:srgbClr val="000000"/>
                </a:solidFill>
                <a:latin typeface="Calibri"/>
              </a:rPr>
              <a:t>-  1490 СМСП и 171 ФЛ</a:t>
            </a:r>
          </a:p>
          <a:p>
            <a:pPr algn="just"/>
            <a:r>
              <a:rPr lang="ru-RU" sz="1200" i="1" spc="-1" dirty="0">
                <a:solidFill>
                  <a:srgbClr val="000000"/>
                </a:solidFill>
                <a:latin typeface="Calibri"/>
              </a:rPr>
              <a:t>-   Консультации -  </a:t>
            </a:r>
            <a:r>
              <a:rPr lang="ru-RU" sz="1200" i="1" spc="-1" dirty="0">
                <a:solidFill>
                  <a:srgbClr val="000000"/>
                </a:solidFill>
              </a:rPr>
              <a:t>788 СМСП и 528 ФЛ</a:t>
            </a:r>
          </a:p>
          <a:p>
            <a:pPr algn="just"/>
            <a:r>
              <a:rPr lang="ru-RU" sz="1200" i="1" spc="-1" dirty="0">
                <a:solidFill>
                  <a:srgbClr val="000000"/>
                </a:solidFill>
                <a:latin typeface="Calibri"/>
              </a:rPr>
              <a:t>-   </a:t>
            </a:r>
            <a:r>
              <a:rPr lang="ru-RU" sz="1200" b="0" i="1" strike="noStrike" spc="-1" dirty="0">
                <a:solidFill>
                  <a:srgbClr val="000000"/>
                </a:solidFill>
                <a:latin typeface="Calibri"/>
              </a:rPr>
              <a:t>Услуги по продвижению – 177 СМСП</a:t>
            </a:r>
            <a:endParaRPr lang="ru-RU" sz="1200" i="1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CustomShape 11">
            <a:extLst>
              <a:ext uri="{FF2B5EF4-FFF2-40B4-BE49-F238E27FC236}">
                <a16:creationId xmlns:a16="http://schemas.microsoft.com/office/drawing/2014/main" id="{3A631FBB-97E8-48EC-B8A2-2737B5E1A4BA}"/>
              </a:ext>
            </a:extLst>
          </p:cNvPr>
          <p:cNvSpPr/>
          <p:nvPr/>
        </p:nvSpPr>
        <p:spPr>
          <a:xfrm>
            <a:off x="1025890" y="3739577"/>
            <a:ext cx="9458450" cy="352508"/>
          </a:xfrm>
          <a:prstGeom prst="roundRect">
            <a:avLst>
              <a:gd name="adj" fmla="val 16667"/>
            </a:avLst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</a:rPr>
              <a:t>Оказаны комплексные услуги для 336</a:t>
            </a:r>
            <a:r>
              <a:rPr lang="ru-RU" sz="1200" i="1" spc="-1" dirty="0">
                <a:solidFill>
                  <a:srgbClr val="000000"/>
                </a:solidFill>
              </a:rPr>
              <a:t> </a:t>
            </a:r>
            <a:r>
              <a:rPr lang="ru-RU" sz="1200" b="1" i="1" spc="-1" dirty="0">
                <a:solidFill>
                  <a:srgbClr val="000000"/>
                </a:solidFill>
              </a:rPr>
              <a:t>СМСП</a:t>
            </a:r>
            <a:endParaRPr lang="ru-RU" sz="1200" b="0" strike="noStrike" spc="-1" dirty="0"/>
          </a:p>
        </p:txBody>
      </p:sp>
      <p:sp>
        <p:nvSpPr>
          <p:cNvPr id="28" name="CustomShape 21">
            <a:extLst>
              <a:ext uri="{FF2B5EF4-FFF2-40B4-BE49-F238E27FC236}">
                <a16:creationId xmlns:a16="http://schemas.microsoft.com/office/drawing/2014/main" id="{C03FB313-6AB2-487F-9191-1026DF17BA84}"/>
              </a:ext>
            </a:extLst>
          </p:cNvPr>
          <p:cNvSpPr/>
          <p:nvPr/>
        </p:nvSpPr>
        <p:spPr>
          <a:xfrm>
            <a:off x="1106186" y="4240683"/>
            <a:ext cx="9377911" cy="9218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200" i="1" spc="-1" dirty="0">
                <a:solidFill>
                  <a:srgbClr val="000000"/>
                </a:solidFill>
                <a:latin typeface="Calibri"/>
              </a:rPr>
              <a:t>-   Продвижение на радиостанциях Ивановской </a:t>
            </a:r>
            <a:r>
              <a:rPr lang="ru-RU" sz="1200" i="1" spc="-1" dirty="0">
                <a:solidFill>
                  <a:srgbClr val="000000"/>
                </a:solidFill>
              </a:rPr>
              <a:t>области – 212 СМСП</a:t>
            </a:r>
          </a:p>
          <a:p>
            <a:pPr marL="171450" indent="-171450">
              <a:lnSpc>
                <a:spcPct val="90000"/>
              </a:lnSpc>
              <a:buFontTx/>
              <a:buChar char="-"/>
            </a:pPr>
            <a:r>
              <a:rPr lang="ru-RU" sz="1200" i="1" spc="-1" dirty="0">
                <a:solidFill>
                  <a:srgbClr val="000000"/>
                </a:solidFill>
              </a:rPr>
              <a:t>Продвижение в Интернете – 48 СМСП</a:t>
            </a:r>
          </a:p>
          <a:p>
            <a:pPr marL="171450" indent="-171450">
              <a:lnSpc>
                <a:spcPct val="90000"/>
              </a:lnSpc>
              <a:buFontTx/>
              <a:buChar char="-"/>
            </a:pPr>
            <a:r>
              <a:rPr lang="ru-RU" sz="1200" i="1" spc="-1" dirty="0">
                <a:solidFill>
                  <a:srgbClr val="000000"/>
                </a:solidFill>
              </a:rPr>
              <a:t>Продвижение в социальных сетях – 52 СМСП</a:t>
            </a:r>
          </a:p>
          <a:p>
            <a:pPr marL="171450" indent="-171450">
              <a:lnSpc>
                <a:spcPct val="90000"/>
              </a:lnSpc>
              <a:buFontTx/>
              <a:buChar char="-"/>
            </a:pPr>
            <a:r>
              <a:rPr lang="ru-RU" sz="1200" i="1" spc="-1" dirty="0">
                <a:solidFill>
                  <a:srgbClr val="000000"/>
                </a:solidFill>
              </a:rPr>
              <a:t>Публикация и продвижение вакансий на avito.ru – 12 СМСП</a:t>
            </a:r>
          </a:p>
          <a:p>
            <a:pPr marL="171450" indent="-171450">
              <a:lnSpc>
                <a:spcPct val="90000"/>
              </a:lnSpc>
              <a:buFontTx/>
              <a:buChar char="-"/>
            </a:pPr>
            <a:r>
              <a:rPr lang="ru-RU" sz="1200" i="1" spc="-1" dirty="0">
                <a:solidFill>
                  <a:srgbClr val="000000"/>
                </a:solidFill>
              </a:rPr>
              <a:t>Выставка-ярмарка «Ладья. Зимняя сказка 2023» – 12 СМСП</a:t>
            </a:r>
            <a:endParaRPr lang="ru-RU" sz="1200" b="0" i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CustomShape 13">
            <a:extLst>
              <a:ext uri="{FF2B5EF4-FFF2-40B4-BE49-F238E27FC236}">
                <a16:creationId xmlns:a16="http://schemas.microsoft.com/office/drawing/2014/main" id="{BC868813-17ED-F0DB-F6D7-24CDC8D3C1D8}"/>
              </a:ext>
            </a:extLst>
          </p:cNvPr>
          <p:cNvSpPr/>
          <p:nvPr/>
        </p:nvSpPr>
        <p:spPr>
          <a:xfrm>
            <a:off x="327738" y="5257535"/>
            <a:ext cx="471132" cy="445491"/>
          </a:xfrm>
          <a:prstGeom prst="teardrop">
            <a:avLst>
              <a:gd name="adj" fmla="val 100000"/>
            </a:avLst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pc="-1" dirty="0">
                <a:solidFill>
                  <a:srgbClr val="FFFFFF"/>
                </a:solidFill>
                <a:latin typeface="Calibri"/>
              </a:rPr>
              <a:t>4</a:t>
            </a:r>
            <a:endParaRPr lang="ru-RU" sz="2000" b="0" strike="noStrike" spc="-1" dirty="0">
              <a:latin typeface="Arial"/>
            </a:endParaRPr>
          </a:p>
        </p:txBody>
      </p:sp>
      <p:sp>
        <p:nvSpPr>
          <p:cNvPr id="21" name="CustomShape 11">
            <a:extLst>
              <a:ext uri="{FF2B5EF4-FFF2-40B4-BE49-F238E27FC236}">
                <a16:creationId xmlns:a16="http://schemas.microsoft.com/office/drawing/2014/main" id="{1AE5CFCD-C61A-DC69-6E88-03206771FC6D}"/>
              </a:ext>
            </a:extLst>
          </p:cNvPr>
          <p:cNvSpPr/>
          <p:nvPr/>
        </p:nvSpPr>
        <p:spPr>
          <a:xfrm>
            <a:off x="1025890" y="5257535"/>
            <a:ext cx="9518255" cy="352508"/>
          </a:xfrm>
          <a:prstGeom prst="roundRect">
            <a:avLst>
              <a:gd name="adj" fmla="val 16667"/>
            </a:avLst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</a:rPr>
              <a:t>Количество консультаций о мерах государственной поддержки 933</a:t>
            </a:r>
            <a:r>
              <a:rPr lang="ru-RU" sz="1200" i="1" spc="-1" dirty="0">
                <a:solidFill>
                  <a:srgbClr val="000000"/>
                </a:solidFill>
              </a:rPr>
              <a:t> </a:t>
            </a:r>
            <a:r>
              <a:rPr lang="ru-RU" sz="1200" b="1" i="1" spc="-1" dirty="0">
                <a:solidFill>
                  <a:srgbClr val="000000"/>
                </a:solidFill>
              </a:rPr>
              <a:t>СМСП</a:t>
            </a:r>
            <a:endParaRPr lang="ru-RU" sz="1200" b="0" strike="noStrike" spc="-1" dirty="0"/>
          </a:p>
        </p:txBody>
      </p:sp>
      <p:sp>
        <p:nvSpPr>
          <p:cNvPr id="22" name="CustomShape 21">
            <a:extLst>
              <a:ext uri="{FF2B5EF4-FFF2-40B4-BE49-F238E27FC236}">
                <a16:creationId xmlns:a16="http://schemas.microsoft.com/office/drawing/2014/main" id="{2FD65717-0DB4-EB81-7C47-F091C8669FA4}"/>
              </a:ext>
            </a:extLst>
          </p:cNvPr>
          <p:cNvSpPr/>
          <p:nvPr/>
        </p:nvSpPr>
        <p:spPr>
          <a:xfrm>
            <a:off x="1025646" y="5696443"/>
            <a:ext cx="9377911" cy="5894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71450" indent="-171450">
              <a:lnSpc>
                <a:spcPct val="90000"/>
              </a:lnSpc>
              <a:buFontTx/>
              <a:buChar char="-"/>
            </a:pPr>
            <a:r>
              <a:rPr lang="ru-RU" sz="1200" b="0" i="1" strike="noStrike" spc="-1" dirty="0">
                <a:solidFill>
                  <a:srgbClr val="000000"/>
                </a:solidFill>
                <a:latin typeface="Calibri"/>
              </a:rPr>
              <a:t>Шуя </a:t>
            </a:r>
            <a:r>
              <a:rPr lang="ru-RU" sz="1200" i="1" spc="-1" dirty="0">
                <a:solidFill>
                  <a:srgbClr val="000000"/>
                </a:solidFill>
                <a:latin typeface="Calibri"/>
              </a:rPr>
              <a:t>– 66</a:t>
            </a:r>
          </a:p>
          <a:p>
            <a:pPr marL="171450" indent="-171450">
              <a:lnSpc>
                <a:spcPct val="90000"/>
              </a:lnSpc>
              <a:buFontTx/>
              <a:buChar char="-"/>
            </a:pPr>
            <a:r>
              <a:rPr lang="ru-RU" sz="1200" b="0" i="1" strike="noStrike" spc="-1" dirty="0">
                <a:solidFill>
                  <a:srgbClr val="000000"/>
                </a:solidFill>
                <a:latin typeface="Calibri"/>
              </a:rPr>
              <a:t>Кинешма – 446</a:t>
            </a:r>
          </a:p>
          <a:p>
            <a:pPr marL="171450" indent="-171450">
              <a:lnSpc>
                <a:spcPct val="90000"/>
              </a:lnSpc>
              <a:buFontTx/>
              <a:buChar char="-"/>
            </a:pPr>
            <a:r>
              <a:rPr lang="ru-RU" sz="1200" i="1" spc="-1" dirty="0">
                <a:solidFill>
                  <a:srgbClr val="000000"/>
                </a:solidFill>
                <a:latin typeface="Calibri"/>
              </a:rPr>
              <a:t>Иваново </a:t>
            </a:r>
            <a:r>
              <a:rPr lang="ru-RU" sz="1200" i="1" spc="-1" dirty="0">
                <a:solidFill>
                  <a:srgbClr val="000000"/>
                </a:solidFill>
              </a:rPr>
              <a:t>–</a:t>
            </a:r>
            <a:r>
              <a:rPr lang="ru-RU" sz="1200" i="1" spc="-1" dirty="0">
                <a:solidFill>
                  <a:srgbClr val="000000"/>
                </a:solidFill>
                <a:latin typeface="Calibri"/>
              </a:rPr>
              <a:t> 421</a:t>
            </a:r>
            <a:endParaRPr lang="ru-RU" sz="1200" b="0" i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CustomShape 11">
            <a:extLst>
              <a:ext uri="{FF2B5EF4-FFF2-40B4-BE49-F238E27FC236}">
                <a16:creationId xmlns:a16="http://schemas.microsoft.com/office/drawing/2014/main" id="{57AE9666-803D-9A8C-8690-F896EC7A4DF1}"/>
              </a:ext>
            </a:extLst>
          </p:cNvPr>
          <p:cNvSpPr/>
          <p:nvPr/>
        </p:nvSpPr>
        <p:spPr>
          <a:xfrm>
            <a:off x="1025646" y="6372321"/>
            <a:ext cx="9458451" cy="445491"/>
          </a:xfrm>
          <a:prstGeom prst="roundRect">
            <a:avLst>
              <a:gd name="adj" fmla="val 16667"/>
            </a:avLst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</a:rPr>
              <a:t>Организованы мероприятии: консультационные, образовательные, организационные, информационные и иные (г. Кинешма и г. Шуя) – 20 </a:t>
            </a:r>
            <a:r>
              <a:rPr lang="ru-RU" sz="1200" b="1" strike="noStrike" spc="-1" dirty="0" err="1">
                <a:solidFill>
                  <a:srgbClr val="000000"/>
                </a:solidFill>
              </a:rPr>
              <a:t>шт</a:t>
            </a:r>
            <a:endParaRPr lang="ru-RU" sz="1200" b="0" strike="noStrike" spc="-1" dirty="0"/>
          </a:p>
        </p:txBody>
      </p:sp>
      <p:sp>
        <p:nvSpPr>
          <p:cNvPr id="3" name="CustomShape 13">
            <a:extLst>
              <a:ext uri="{FF2B5EF4-FFF2-40B4-BE49-F238E27FC236}">
                <a16:creationId xmlns:a16="http://schemas.microsoft.com/office/drawing/2014/main" id="{EF9CAAF1-0F3B-2757-5B5D-88A763A4B5A5}"/>
              </a:ext>
            </a:extLst>
          </p:cNvPr>
          <p:cNvSpPr/>
          <p:nvPr/>
        </p:nvSpPr>
        <p:spPr>
          <a:xfrm>
            <a:off x="318019" y="6372320"/>
            <a:ext cx="471132" cy="445491"/>
          </a:xfrm>
          <a:prstGeom prst="teardrop">
            <a:avLst>
              <a:gd name="adj" fmla="val 100000"/>
            </a:avLst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FFFFFF"/>
                </a:solidFill>
                <a:latin typeface="Calibri"/>
              </a:rPr>
              <a:t>5</a:t>
            </a:r>
            <a:endParaRPr lang="ru-RU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37">
            <a:extLst>
              <a:ext uri="{FF2B5EF4-FFF2-40B4-BE49-F238E27FC236}">
                <a16:creationId xmlns:a16="http://schemas.microsoft.com/office/drawing/2014/main" id="{1F9FBF2A-9A44-6EC6-6759-1E980F728EB0}"/>
              </a:ext>
            </a:extLst>
          </p:cNvPr>
          <p:cNvSpPr/>
          <p:nvPr/>
        </p:nvSpPr>
        <p:spPr>
          <a:xfrm>
            <a:off x="1026228" y="6154538"/>
            <a:ext cx="9401503" cy="635088"/>
          </a:xfrm>
          <a:prstGeom prst="roundRect">
            <a:avLst>
              <a:gd name="adj" fmla="val 23289"/>
            </a:avLst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В течение года проведено </a:t>
            </a:r>
            <a:r>
              <a:rPr lang="ru-RU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26</a:t>
            </a: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выставочно</a:t>
            </a: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-ярмарочных мероприятия, целью которых стало содействие  </a:t>
            </a:r>
          </a:p>
          <a:p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сельхозтоваропроизводителям Ивановской области в продвижении продукции на рынке и маркетингу</a:t>
            </a:r>
            <a:endParaRPr lang="ru-RU" sz="14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37">
            <a:extLst>
              <a:ext uri="{FF2B5EF4-FFF2-40B4-BE49-F238E27FC236}">
                <a16:creationId xmlns:a16="http://schemas.microsoft.com/office/drawing/2014/main" id="{A0818B88-921E-54F8-A6C0-793B53C3C31B}"/>
              </a:ext>
            </a:extLst>
          </p:cNvPr>
          <p:cNvSpPr/>
          <p:nvPr/>
        </p:nvSpPr>
        <p:spPr>
          <a:xfrm>
            <a:off x="959322" y="5210493"/>
            <a:ext cx="9401503" cy="635089"/>
          </a:xfrm>
          <a:prstGeom prst="roundRect">
            <a:avLst>
              <a:gd name="adj" fmla="val 23289"/>
            </a:avLst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9580" indent="450215" algn="just">
              <a:lnSpc>
                <a:spcPct val="100000"/>
              </a:lnSpc>
              <a:spcBef>
                <a:spcPts val="0"/>
              </a:spcBef>
              <a:tabLst>
                <a:tab pos="540385" algn="l"/>
              </a:tabLst>
            </a:pP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Реализовано </a:t>
            </a:r>
            <a:r>
              <a:rPr lang="ru-RU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2 </a:t>
            </a: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проекта по внедрению технологии бережливого производства на предприятиях АПК с        </a:t>
            </a:r>
          </a:p>
          <a:p>
            <a:pPr marL="449580" indent="450215" algn="just">
              <a:lnSpc>
                <a:spcPct val="100000"/>
              </a:lnSpc>
              <a:spcBef>
                <a:spcPts val="0"/>
              </a:spcBef>
              <a:tabLst>
                <a:tab pos="540385" algn="l"/>
              </a:tabLst>
            </a:pP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участием госкорпорации РОСАТОМ</a:t>
            </a:r>
          </a:p>
        </p:txBody>
      </p:sp>
      <p:sp>
        <p:nvSpPr>
          <p:cNvPr id="13" name="Скругленный прямоугольник 37">
            <a:extLst>
              <a:ext uri="{FF2B5EF4-FFF2-40B4-BE49-F238E27FC236}">
                <a16:creationId xmlns:a16="http://schemas.microsoft.com/office/drawing/2014/main" id="{B7BD1809-2F47-606E-F771-41F105340490}"/>
              </a:ext>
            </a:extLst>
          </p:cNvPr>
          <p:cNvSpPr/>
          <p:nvPr/>
        </p:nvSpPr>
        <p:spPr>
          <a:xfrm>
            <a:off x="989648" y="4199723"/>
            <a:ext cx="9401503" cy="704566"/>
          </a:xfrm>
          <a:prstGeom prst="roundRect">
            <a:avLst>
              <a:gd name="adj" fmla="val 23289"/>
            </a:avLst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9580" indent="450215" algn="just">
              <a:lnSpc>
                <a:spcPct val="100000"/>
              </a:lnSpc>
              <a:spcBef>
                <a:spcPts val="0"/>
              </a:spcBef>
              <a:tabLst>
                <a:tab pos="540385" algn="l"/>
              </a:tabLst>
            </a:pP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Созданы </a:t>
            </a:r>
            <a:r>
              <a:rPr lang="ru-RU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27</a:t>
            </a: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 новых субъектов МСП, в числе которых:</a:t>
            </a:r>
          </a:p>
          <a:p>
            <a:pPr marL="449580" indent="450215" algn="just">
              <a:lnSpc>
                <a:spcPct val="100000"/>
              </a:lnSpc>
              <a:spcBef>
                <a:spcPts val="0"/>
              </a:spcBef>
              <a:tabLst>
                <a:tab pos="540385" algn="l"/>
              </a:tabLst>
            </a:pP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22  индивидуальных предпринимателя</a:t>
            </a:r>
          </a:p>
          <a:p>
            <a:pPr marL="449580" indent="450215" algn="just">
              <a:lnSpc>
                <a:spcPct val="100000"/>
              </a:lnSpc>
              <a:spcBef>
                <a:spcPts val="0"/>
              </a:spcBef>
              <a:tabLst>
                <a:tab pos="540385" algn="l"/>
              </a:tabLst>
            </a:pP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5 сельскохозяйственных потребительских кооперативов</a:t>
            </a:r>
          </a:p>
        </p:txBody>
      </p:sp>
      <p:sp>
        <p:nvSpPr>
          <p:cNvPr id="12" name="Скругленный прямоугольник 37">
            <a:extLst>
              <a:ext uri="{FF2B5EF4-FFF2-40B4-BE49-F238E27FC236}">
                <a16:creationId xmlns:a16="http://schemas.microsoft.com/office/drawing/2014/main" id="{985B212C-61D8-AD33-4B3E-359BEC55033E}"/>
              </a:ext>
            </a:extLst>
          </p:cNvPr>
          <p:cNvSpPr/>
          <p:nvPr/>
        </p:nvSpPr>
        <p:spPr>
          <a:xfrm>
            <a:off x="1005746" y="2757833"/>
            <a:ext cx="9385405" cy="1287412"/>
          </a:xfrm>
          <a:prstGeom prst="roundRect">
            <a:avLst>
              <a:gd name="adj" fmla="val 23289"/>
            </a:avLst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9580" indent="450215" algn="just">
              <a:lnSpc>
                <a:spcPct val="100000"/>
              </a:lnSpc>
              <a:spcBef>
                <a:spcPts val="0"/>
              </a:spcBef>
              <a:tabLst>
                <a:tab pos="540385" algn="l"/>
              </a:tabLst>
            </a:pP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Из общего числа подготовленных проектов (69ед.) </a:t>
            </a:r>
            <a:r>
              <a:rPr lang="ru-RU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35</a:t>
            </a: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 соискателей получили грантовую поддержку всего на общую сумму 118 474 131,63 руб., в том числе:</a:t>
            </a:r>
          </a:p>
          <a:p>
            <a:pPr marL="449580" indent="450215" algn="just">
              <a:lnSpc>
                <a:spcPct val="100000"/>
              </a:lnSpc>
              <a:spcBef>
                <a:spcPts val="0"/>
              </a:spcBef>
              <a:tabLst>
                <a:tab pos="540385" algn="l"/>
              </a:tabLst>
            </a:pP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По гранту Семейная ферма – 10 проектов</a:t>
            </a:r>
          </a:p>
          <a:p>
            <a:pPr marL="449580" indent="450215" algn="just">
              <a:lnSpc>
                <a:spcPct val="100000"/>
              </a:lnSpc>
              <a:spcBef>
                <a:spcPts val="0"/>
              </a:spcBef>
              <a:tabLst>
                <a:tab pos="540385" algn="l"/>
              </a:tabLst>
            </a:pP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По гранту </a:t>
            </a:r>
            <a:r>
              <a:rPr lang="ru-RU" sz="1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Агростартап</a:t>
            </a: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 – 22 проекта</a:t>
            </a:r>
          </a:p>
          <a:p>
            <a:pPr marL="449580" indent="450215" algn="just">
              <a:lnSpc>
                <a:spcPct val="100000"/>
              </a:lnSpc>
              <a:spcBef>
                <a:spcPts val="0"/>
              </a:spcBef>
              <a:tabLst>
                <a:tab pos="540385" algn="l"/>
              </a:tabLst>
            </a:pP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По гранту Агротуризм – 1 проект</a:t>
            </a:r>
          </a:p>
          <a:p>
            <a:pPr marL="449580" indent="450215" algn="just">
              <a:lnSpc>
                <a:spcPct val="100000"/>
              </a:lnSpc>
              <a:spcBef>
                <a:spcPts val="0"/>
              </a:spcBef>
              <a:tabLst>
                <a:tab pos="540385" algn="l"/>
              </a:tabLst>
            </a:pP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По гранту на развитие материально-технической базы кооперативов – 2 проекта</a:t>
            </a:r>
            <a:endParaRPr lang="ru-RU" sz="14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37">
            <a:extLst>
              <a:ext uri="{FF2B5EF4-FFF2-40B4-BE49-F238E27FC236}">
                <a16:creationId xmlns:a16="http://schemas.microsoft.com/office/drawing/2014/main" id="{ACE44E48-B57B-B2F4-76C3-20ECBBF8E817}"/>
              </a:ext>
            </a:extLst>
          </p:cNvPr>
          <p:cNvSpPr/>
          <p:nvPr/>
        </p:nvSpPr>
        <p:spPr>
          <a:xfrm>
            <a:off x="959322" y="1121840"/>
            <a:ext cx="9385405" cy="1430371"/>
          </a:xfrm>
          <a:prstGeom prst="roundRect">
            <a:avLst>
              <a:gd name="adj" fmla="val 23289"/>
            </a:avLst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950" indent="0" algn="just">
              <a:buNone/>
              <a:tabLst>
                <a:tab pos="540385" algn="l"/>
              </a:tabLst>
            </a:pP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В 2023 году оказано более </a:t>
            </a:r>
            <a:r>
              <a:rPr lang="ru-RU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400</a:t>
            </a: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 услуг и консультаций:</a:t>
            </a:r>
          </a:p>
          <a:p>
            <a:pPr marL="449580" lvl="0" indent="450215" algn="just">
              <a:lnSpc>
                <a:spcPct val="100000"/>
              </a:lnSpc>
              <a:spcBef>
                <a:spcPts val="0"/>
              </a:spcBef>
              <a:tabLst>
                <a:tab pos="540385" algn="l"/>
              </a:tabLst>
            </a:pPr>
            <a:r>
              <a:rPr lang="ru-RU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95</a:t>
            </a: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 услуг оказано по составлению текущей отчетности получателей мер господдержки.</a:t>
            </a:r>
          </a:p>
          <a:p>
            <a:pPr marL="449580" lvl="0" indent="450215" algn="just">
              <a:lnSpc>
                <a:spcPct val="100000"/>
              </a:lnSpc>
              <a:spcBef>
                <a:spcPts val="0"/>
              </a:spcBef>
              <a:tabLst>
                <a:tab pos="540385" algn="l"/>
              </a:tabLst>
            </a:pPr>
            <a:r>
              <a:rPr lang="ru-RU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39</a:t>
            </a: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 консультаций оказано по организации казначейского сопровождения деятельности СМСП.</a:t>
            </a:r>
          </a:p>
          <a:p>
            <a:pPr marL="449580" lvl="0" indent="450215" algn="just">
              <a:lnSpc>
                <a:spcPct val="100000"/>
              </a:lnSpc>
              <a:spcBef>
                <a:spcPts val="0"/>
              </a:spcBef>
              <a:tabLst>
                <a:tab pos="540385" algn="l"/>
              </a:tabLst>
            </a:pPr>
            <a:r>
              <a:rPr lang="ru-RU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60</a:t>
            </a: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 консультаций оказано по подбору мер государственной поддержки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DDE6811-2ABD-0F05-7F06-85E2F2DE3445}"/>
              </a:ext>
            </a:extLst>
          </p:cNvPr>
          <p:cNvSpPr/>
          <p:nvPr/>
        </p:nvSpPr>
        <p:spPr>
          <a:xfrm>
            <a:off x="3149233" y="130725"/>
            <a:ext cx="4772854" cy="9911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</a:pPr>
            <a:r>
              <a:rPr lang="ru-RU" sz="1200" b="1" dirty="0">
                <a:solidFill>
                  <a:schemeClr val="tx1"/>
                </a:solidFill>
                <a:latin typeface="Arial Black" panose="020B0A04020102020204" pitchFamily="34" charset="0"/>
                <a:ea typeface="Arial"/>
                <a:cs typeface="Arial"/>
                <a:sym typeface="Arial"/>
              </a:rPr>
              <a:t>СЕЛЬСКОЕ ХОЗЯЙСТВО</a:t>
            </a:r>
            <a:endParaRPr lang="ru-RU" sz="1200" b="1" spc="-1" dirty="0">
              <a:solidFill>
                <a:schemeClr val="tx1"/>
              </a:solidFill>
              <a:latin typeface="Arial Black" panose="020B0A04020102020204" pitchFamily="34" charset="0"/>
              <a:ea typeface="Arial"/>
            </a:endParaRPr>
          </a:p>
          <a:p>
            <a:pPr algn="ctr">
              <a:buClr>
                <a:srgbClr val="000000"/>
              </a:buClr>
            </a:pPr>
            <a:r>
              <a:rPr lang="ru-RU" sz="1200" b="1" dirty="0">
                <a:solidFill>
                  <a:schemeClr val="tx1"/>
                </a:solidFill>
                <a:latin typeface="Arial Black" panose="020B0A04020102020204" pitchFamily="34" charset="0"/>
                <a:cs typeface="Arial"/>
                <a:sym typeface="Arial"/>
              </a:rPr>
              <a:t>Итоги 2023</a:t>
            </a:r>
            <a:r>
              <a:rPr lang="en-US" sz="1200" b="1" dirty="0">
                <a:solidFill>
                  <a:schemeClr val="tx1"/>
                </a:solidFill>
                <a:latin typeface="Arial Black" panose="020B0A04020102020204" pitchFamily="34" charset="0"/>
                <a:cs typeface="Arial"/>
                <a:sym typeface="Arial"/>
              </a:rPr>
              <a:t> </a:t>
            </a:r>
            <a:r>
              <a:rPr lang="ru-RU" sz="1200" b="1" dirty="0">
                <a:solidFill>
                  <a:schemeClr val="tx1"/>
                </a:solidFill>
                <a:latin typeface="Arial Black" panose="020B0A04020102020204" pitchFamily="34" charset="0"/>
                <a:cs typeface="Arial"/>
                <a:sym typeface="Arial"/>
              </a:rPr>
              <a:t>года </a:t>
            </a:r>
          </a:p>
          <a:p>
            <a:pPr algn="ctr">
              <a:buClr>
                <a:srgbClr val="000000"/>
              </a:buClr>
            </a:pPr>
            <a:r>
              <a:rPr lang="ru-RU" sz="1200" spc="-4" dirty="0">
                <a:solidFill>
                  <a:srgbClr val="000000"/>
                </a:solidFill>
                <a:latin typeface="Arial Black" panose="020B0A04020102020204" pitchFamily="34" charset="0"/>
                <a:ea typeface="Arial"/>
              </a:rPr>
              <a:t>Руководитель  Виноградов Денис Евгеньевич</a:t>
            </a:r>
            <a:endParaRPr lang="en-US" sz="1200" b="1" dirty="0">
              <a:solidFill>
                <a:srgbClr val="E44328"/>
              </a:solidFill>
              <a:latin typeface="Arial Black" panose="020B0A04020102020204" pitchFamily="34" charset="0"/>
              <a:ea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</a:pPr>
            <a:endParaRPr lang="ru-RU" sz="759" b="1" dirty="0">
              <a:solidFill>
                <a:srgbClr val="E443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B6120D05-492B-E32C-B204-96943B7ECDC3}"/>
              </a:ext>
            </a:extLst>
          </p:cNvPr>
          <p:cNvCxnSpPr>
            <a:cxnSpLocks/>
          </p:cNvCxnSpPr>
          <p:nvPr/>
        </p:nvCxnSpPr>
        <p:spPr>
          <a:xfrm>
            <a:off x="3377711" y="848221"/>
            <a:ext cx="4315897" cy="0"/>
          </a:xfrm>
          <a:prstGeom prst="line">
            <a:avLst/>
          </a:prstGeom>
          <a:ln w="31750">
            <a:solidFill>
              <a:srgbClr val="E443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ardrop 46">
            <a:extLst>
              <a:ext uri="{FF2B5EF4-FFF2-40B4-BE49-F238E27FC236}">
                <a16:creationId xmlns:a16="http://schemas.microsoft.com/office/drawing/2014/main" id="{1CCA0169-BB2A-A58D-3FD4-A317A5A1801A}"/>
              </a:ext>
            </a:extLst>
          </p:cNvPr>
          <p:cNvSpPr/>
          <p:nvPr/>
        </p:nvSpPr>
        <p:spPr>
          <a:xfrm>
            <a:off x="300662" y="1121840"/>
            <a:ext cx="512149" cy="504192"/>
          </a:xfrm>
          <a:prstGeom prst="teardrop">
            <a:avLst/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prstClr val="white"/>
                </a:solidFill>
              </a:rPr>
              <a:t>1</a:t>
            </a: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25" name="Teardrop 46">
            <a:extLst>
              <a:ext uri="{FF2B5EF4-FFF2-40B4-BE49-F238E27FC236}">
                <a16:creationId xmlns:a16="http://schemas.microsoft.com/office/drawing/2014/main" id="{8225D810-B1E4-66AA-13BB-7138395F146C}"/>
              </a:ext>
            </a:extLst>
          </p:cNvPr>
          <p:cNvSpPr/>
          <p:nvPr/>
        </p:nvSpPr>
        <p:spPr>
          <a:xfrm>
            <a:off x="300662" y="2779460"/>
            <a:ext cx="512149" cy="504192"/>
          </a:xfrm>
          <a:prstGeom prst="teardrop">
            <a:avLst/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prstClr val="white"/>
                </a:solidFill>
              </a:rPr>
              <a:t>2</a:t>
            </a: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26" name="Teardrop 46">
            <a:extLst>
              <a:ext uri="{FF2B5EF4-FFF2-40B4-BE49-F238E27FC236}">
                <a16:creationId xmlns:a16="http://schemas.microsoft.com/office/drawing/2014/main" id="{8EBF9C4C-7862-EB57-BC6A-9215B9D03674}"/>
              </a:ext>
            </a:extLst>
          </p:cNvPr>
          <p:cNvSpPr/>
          <p:nvPr/>
        </p:nvSpPr>
        <p:spPr>
          <a:xfrm>
            <a:off x="275938" y="4199723"/>
            <a:ext cx="512149" cy="504192"/>
          </a:xfrm>
          <a:prstGeom prst="teardrop">
            <a:avLst/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prstClr val="white"/>
                </a:solidFill>
              </a:rPr>
              <a:t>3</a:t>
            </a: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27" name="Teardrop 46">
            <a:extLst>
              <a:ext uri="{FF2B5EF4-FFF2-40B4-BE49-F238E27FC236}">
                <a16:creationId xmlns:a16="http://schemas.microsoft.com/office/drawing/2014/main" id="{C7CDCEF4-B178-6ADF-E6F5-CD73D0BE6904}"/>
              </a:ext>
            </a:extLst>
          </p:cNvPr>
          <p:cNvSpPr/>
          <p:nvPr/>
        </p:nvSpPr>
        <p:spPr>
          <a:xfrm>
            <a:off x="263063" y="5210493"/>
            <a:ext cx="512149" cy="504192"/>
          </a:xfrm>
          <a:prstGeom prst="teardrop">
            <a:avLst/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prstClr val="white"/>
                </a:solidFill>
              </a:rPr>
              <a:t>4</a:t>
            </a: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28" name="Teardrop 46">
            <a:extLst>
              <a:ext uri="{FF2B5EF4-FFF2-40B4-BE49-F238E27FC236}">
                <a16:creationId xmlns:a16="http://schemas.microsoft.com/office/drawing/2014/main" id="{99E8892A-17D1-00F6-34E2-33946643564D}"/>
              </a:ext>
            </a:extLst>
          </p:cNvPr>
          <p:cNvSpPr/>
          <p:nvPr/>
        </p:nvSpPr>
        <p:spPr>
          <a:xfrm>
            <a:off x="263064" y="6154538"/>
            <a:ext cx="512149" cy="504192"/>
          </a:xfrm>
          <a:prstGeom prst="teardrop">
            <a:avLst/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prstClr val="white"/>
                </a:solidFill>
              </a:rPr>
              <a:t>5</a:t>
            </a:r>
            <a:endParaRPr lang="en-US" sz="1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730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3871276" y="2110913"/>
            <a:ext cx="3328768" cy="3492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</a:pPr>
            <a:endParaRPr lang="ru-RU" sz="752" b="1" dirty="0">
              <a:solidFill>
                <a:schemeClr val="tx1"/>
              </a:solidFill>
              <a:latin typeface="Arial Black" panose="020B0A04020102020204" pitchFamily="34" charset="0"/>
              <a:ea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</a:pPr>
            <a:endParaRPr lang="ru-RU" sz="752" b="1" dirty="0">
              <a:solidFill>
                <a:schemeClr val="tx1"/>
              </a:solidFill>
              <a:latin typeface="Arial Black" panose="020B0A0402010202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37563FE0-9545-40B5-97DE-0AB2DC75AA33}"/>
              </a:ext>
            </a:extLst>
          </p:cNvPr>
          <p:cNvSpPr/>
          <p:nvPr/>
        </p:nvSpPr>
        <p:spPr>
          <a:xfrm>
            <a:off x="2713564" y="424179"/>
            <a:ext cx="5775692" cy="7758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791430" algn="ctr">
              <a:spcBef>
                <a:spcPts val="50"/>
              </a:spcBef>
              <a:buClr>
                <a:srgbClr val="000000"/>
              </a:buClr>
            </a:pPr>
            <a:r>
              <a:rPr lang="ru-RU" sz="1200" b="1" dirty="0">
                <a:solidFill>
                  <a:schemeClr val="tx1"/>
                </a:solidFill>
                <a:latin typeface="Arial Black" panose="020B0A04020102020204" pitchFamily="34" charset="0"/>
                <a:cs typeface="Arial"/>
              </a:rPr>
              <a:t>ЦЕНТР ИННОВАЦИОННОГО РАЗВИТИЯ</a:t>
            </a:r>
          </a:p>
          <a:p>
            <a:pPr algn="ctr">
              <a:buClr>
                <a:srgbClr val="000000"/>
              </a:buClr>
            </a:pPr>
            <a:endParaRPr lang="ru-RU" sz="1200" b="1" dirty="0">
              <a:solidFill>
                <a:schemeClr val="tx1"/>
              </a:solidFill>
              <a:latin typeface="Arial Black" panose="020B0A04020102020204" pitchFamily="34" charset="0"/>
              <a:cs typeface="Arial"/>
              <a:sym typeface="Arial"/>
            </a:endParaRPr>
          </a:p>
          <a:p>
            <a:pPr algn="ctr">
              <a:buClr>
                <a:srgbClr val="000000"/>
              </a:buClr>
            </a:pPr>
            <a:r>
              <a:rPr lang="ru-RU" sz="1200" b="1" dirty="0">
                <a:solidFill>
                  <a:schemeClr val="tx1"/>
                </a:solidFill>
                <a:latin typeface="Arial Black" panose="020B0A04020102020204" pitchFamily="34" charset="0"/>
                <a:cs typeface="Arial"/>
                <a:sym typeface="Arial"/>
              </a:rPr>
              <a:t>Итоги 2023</a:t>
            </a:r>
            <a:r>
              <a:rPr lang="en-US" sz="1200" b="1" dirty="0">
                <a:solidFill>
                  <a:schemeClr val="tx1"/>
                </a:solidFill>
                <a:latin typeface="Arial Black" panose="020B0A04020102020204" pitchFamily="34" charset="0"/>
                <a:cs typeface="Arial"/>
                <a:sym typeface="Arial"/>
              </a:rPr>
              <a:t> </a:t>
            </a:r>
            <a:r>
              <a:rPr lang="ru-RU" sz="1200" b="1" dirty="0">
                <a:solidFill>
                  <a:schemeClr val="tx1"/>
                </a:solidFill>
                <a:latin typeface="Arial Black" panose="020B0A04020102020204" pitchFamily="34" charset="0"/>
                <a:cs typeface="Arial"/>
                <a:sym typeface="Arial"/>
              </a:rPr>
              <a:t>года</a:t>
            </a:r>
          </a:p>
          <a:p>
            <a:pPr marL="798722" indent="-791430" algn="ctr">
              <a:spcBef>
                <a:spcPts val="50"/>
              </a:spcBef>
            </a:pPr>
            <a:r>
              <a:rPr lang="ru-RU" sz="1200" spc="-4" dirty="0">
                <a:solidFill>
                  <a:srgbClr val="000000"/>
                </a:solidFill>
                <a:latin typeface="Arial Black" panose="020B0A04020102020204" pitchFamily="34" charset="0"/>
              </a:rPr>
              <a:t>Руководитель  Виноградова Любовь Алексеевна</a:t>
            </a:r>
            <a:endParaRPr lang="en-US" sz="1200" spc="-4" dirty="0">
              <a:solidFill>
                <a:srgbClr val="000000"/>
              </a:solidFill>
              <a:latin typeface="Arial Black" panose="020B0A04020102020204" pitchFamily="34" charset="0"/>
              <a:sym typeface="Arial"/>
            </a:endParaRPr>
          </a:p>
          <a:p>
            <a:pPr marL="798722" indent="-791430" algn="ctr">
              <a:spcBef>
                <a:spcPts val="50"/>
              </a:spcBef>
            </a:pPr>
            <a:endParaRPr lang="ru-RU" sz="1600" b="1" dirty="0">
              <a:solidFill>
                <a:schemeClr val="tx1"/>
              </a:solidFill>
              <a:latin typeface="Arial Black" panose="020B0A04020102020204" pitchFamily="34" charset="0"/>
              <a:cs typeface="Arial"/>
              <a:sym typeface="Arial"/>
            </a:endParaRPr>
          </a:p>
          <a:p>
            <a:pPr algn="ctr">
              <a:buClr>
                <a:srgbClr val="000000"/>
              </a:buClr>
            </a:pPr>
            <a:endParaRPr lang="ru-RU" sz="759" b="1" dirty="0">
              <a:solidFill>
                <a:srgbClr val="E443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719A4A98-11D2-4090-A6C8-80F64421DE77}"/>
              </a:ext>
            </a:extLst>
          </p:cNvPr>
          <p:cNvCxnSpPr>
            <a:cxnSpLocks/>
          </p:cNvCxnSpPr>
          <p:nvPr/>
        </p:nvCxnSpPr>
        <p:spPr>
          <a:xfrm>
            <a:off x="2835564" y="1237673"/>
            <a:ext cx="5653692" cy="0"/>
          </a:xfrm>
          <a:prstGeom prst="line">
            <a:avLst/>
          </a:prstGeom>
          <a:ln w="31750">
            <a:solidFill>
              <a:srgbClr val="E443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EE3F8DCE-0465-589D-8B1A-EEC5B5287EC5}"/>
              </a:ext>
            </a:extLst>
          </p:cNvPr>
          <p:cNvSpPr txBox="1"/>
          <p:nvPr/>
        </p:nvSpPr>
        <p:spPr>
          <a:xfrm>
            <a:off x="517988" y="2123281"/>
            <a:ext cx="9458036" cy="5970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грант по программе «Студенческий стартап» от Фонда содействия инновациям 1 </a:t>
            </a:r>
            <a:r>
              <a:rPr lang="ru-RU" sz="14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млн.руб</a:t>
            </a:r>
            <a:r>
              <a:rPr lang="ru-RU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.-</a:t>
            </a:r>
            <a:r>
              <a:rPr lang="ru-RU" sz="1400" b="1" dirty="0"/>
              <a:t> 15 организаций</a:t>
            </a:r>
            <a:endParaRPr lang="ru-RU" sz="14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endParaRPr lang="ru-RU" sz="1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r>
              <a:rPr lang="ru-RU" sz="1400" dirty="0"/>
              <a:t>(ООО "Виртуальный двойник", ООО "Фотостудия Мед", ООО "</a:t>
            </a:r>
            <a:r>
              <a:rPr lang="ru-RU" sz="1400" dirty="0" err="1"/>
              <a:t>Стормикс</a:t>
            </a:r>
            <a:r>
              <a:rPr lang="ru-RU" sz="1400" dirty="0"/>
              <a:t>", ООО "Шоу КРИСПИ", ООО "Исследовательский центр "</a:t>
            </a:r>
            <a:r>
              <a:rPr lang="ru-RU" sz="1400" dirty="0" err="1"/>
              <a:t>Полимертест</a:t>
            </a:r>
            <a:r>
              <a:rPr lang="ru-RU" sz="1400" dirty="0"/>
              <a:t>"", ООО "АНТИЛ", ООО "</a:t>
            </a:r>
            <a:r>
              <a:rPr lang="ru-RU" sz="1400" dirty="0" err="1"/>
              <a:t>Эвентсити</a:t>
            </a:r>
            <a:r>
              <a:rPr lang="ru-RU" sz="1400" dirty="0"/>
              <a:t>", ООО "Александр", ООО "ПОЛИ-АРТ", ООО "Мой оберег", ООО "Ивановская керамика", ООО "Содружество", ООО "Серебряный кит", ООО "</a:t>
            </a:r>
            <a:r>
              <a:rPr lang="ru-RU" sz="1400" dirty="0" err="1"/>
              <a:t>ГранЭкоСтрой</a:t>
            </a:r>
            <a:r>
              <a:rPr lang="ru-RU" sz="1400" dirty="0"/>
              <a:t>", ООО "Фермер")</a:t>
            </a:r>
          </a:p>
          <a:p>
            <a:endParaRPr lang="ru-RU" sz="1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b="1" dirty="0"/>
              <a:t>грант по программе "Старт-1" от Фонда содействия инновациям 4 млн.- 4 организации </a:t>
            </a:r>
          </a:p>
          <a:p>
            <a:endParaRPr lang="ru-RU" sz="1400" b="1" dirty="0"/>
          </a:p>
          <a:p>
            <a:r>
              <a:rPr lang="ru-RU" sz="1400" dirty="0"/>
              <a:t>(ООО "</a:t>
            </a:r>
            <a:r>
              <a:rPr lang="ru-RU" sz="1400" dirty="0" err="1"/>
              <a:t>Гремикс</a:t>
            </a:r>
            <a:r>
              <a:rPr lang="ru-RU" sz="1400" dirty="0"/>
              <a:t>", ООО "</a:t>
            </a:r>
            <a:r>
              <a:rPr lang="ru-RU" sz="1400" dirty="0" err="1"/>
              <a:t>Лекстекс</a:t>
            </a:r>
            <a:r>
              <a:rPr lang="ru-RU" sz="1400" dirty="0"/>
              <a:t>", ООО "Эди-Технология", ООО "СЕЛЕКТМИЛ")</a:t>
            </a:r>
          </a:p>
          <a:p>
            <a:endParaRPr lang="ru-RU" sz="1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b="1" dirty="0"/>
              <a:t>грант по программе "Бизнес-Старт" от Фонда содействия инновациям 10 250 000руб.- 1 организация </a:t>
            </a:r>
          </a:p>
          <a:p>
            <a:endParaRPr lang="ru-RU" sz="1400" dirty="0"/>
          </a:p>
          <a:p>
            <a:r>
              <a:rPr lang="ru-RU" sz="1400" dirty="0"/>
              <a:t>(ООО "УМТ") </a:t>
            </a:r>
          </a:p>
          <a:p>
            <a:endParaRPr lang="ru-RU" sz="1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получение статуса Участника проекта «</a:t>
            </a:r>
            <a:r>
              <a:rPr lang="ru-RU" sz="14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Сколково</a:t>
            </a:r>
            <a:r>
              <a:rPr lang="ru-RU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»- 7 организаций</a:t>
            </a:r>
          </a:p>
          <a:p>
            <a:endParaRPr lang="ru-RU" sz="1400" dirty="0"/>
          </a:p>
          <a:p>
            <a:r>
              <a:rPr lang="ru-RU" sz="1400" dirty="0"/>
              <a:t>(ООО "Рубин 140", ООО НТЦ "Арго", ООО "Лаборатория РЗА", ООО "</a:t>
            </a:r>
            <a:r>
              <a:rPr lang="ru-RU" sz="1400" dirty="0" err="1"/>
              <a:t>Мотран</a:t>
            </a:r>
            <a:r>
              <a:rPr lang="ru-RU" sz="1400" dirty="0"/>
              <a:t>", ООО ПО "Генезис", ООО "</a:t>
            </a:r>
            <a:r>
              <a:rPr lang="ru-RU" sz="1400" dirty="0" err="1"/>
              <a:t>Долунц</a:t>
            </a:r>
            <a:r>
              <a:rPr lang="ru-RU" sz="1400" dirty="0"/>
              <a:t> Инжиниринг", ООО "Ивановский механический завод")</a:t>
            </a:r>
          </a:p>
          <a:p>
            <a:endParaRPr lang="ru-RU" sz="1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b="1" dirty="0"/>
              <a:t>грант от Фонда "</a:t>
            </a:r>
            <a:r>
              <a:rPr lang="ru-RU" sz="1400" b="1" dirty="0" err="1"/>
              <a:t>Сколково</a:t>
            </a:r>
            <a:r>
              <a:rPr lang="ru-RU" sz="1400" b="1" dirty="0"/>
              <a:t>" 984 319,00 руб.- 1 организация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400" b="1" dirty="0"/>
          </a:p>
          <a:p>
            <a:r>
              <a:rPr lang="ru-RU" sz="1400" dirty="0"/>
              <a:t>(ООО "Поликом")</a:t>
            </a:r>
          </a:p>
          <a:p>
            <a:endParaRPr lang="ru-RU" sz="1400" dirty="0"/>
          </a:p>
          <a:p>
            <a:pPr marL="285750" indent="-285750">
              <a:buFontTx/>
              <a:buChar char="-"/>
            </a:pPr>
            <a:endParaRPr lang="ru-RU" sz="1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b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</a:br>
            <a:endParaRPr lang="ru-RU" sz="1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" name="Прямоугольник с двумя скругленными противолежащими углами 39">
            <a:extLst>
              <a:ext uri="{FF2B5EF4-FFF2-40B4-BE49-F238E27FC236}">
                <a16:creationId xmlns:a16="http://schemas.microsoft.com/office/drawing/2014/main" id="{7096CA3B-AAA1-A61A-5ACC-1C8CCEC9C512}"/>
              </a:ext>
            </a:extLst>
          </p:cNvPr>
          <p:cNvSpPr/>
          <p:nvPr/>
        </p:nvSpPr>
        <p:spPr>
          <a:xfrm>
            <a:off x="665775" y="1594144"/>
            <a:ext cx="9310249" cy="419383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>
                <a:solidFill>
                  <a:schemeClr val="tx1"/>
                </a:solidFill>
                <a:cs typeface="Arial" panose="020B0604020202020204" pitchFamily="34" charset="0"/>
              </a:rPr>
              <a:t>Поддержано 28 инновационных предприятия: </a:t>
            </a:r>
          </a:p>
        </p:txBody>
      </p:sp>
    </p:spTree>
    <p:extLst>
      <p:ext uri="{BB962C8B-B14F-4D97-AF65-F5344CB8AC3E}">
        <p14:creationId xmlns:p14="http://schemas.microsoft.com/office/powerpoint/2010/main" val="7248887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9999</TotalTime>
  <Words>1769</Words>
  <Application>Microsoft Office PowerPoint</Application>
  <PresentationFormat>Произвольный</PresentationFormat>
  <Paragraphs>299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Synergy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Горина Екатерина Леонидовна</dc:creator>
  <cp:lastModifiedBy>Карамыш Екатерина Ивановна</cp:lastModifiedBy>
  <cp:revision>1198</cp:revision>
  <cp:lastPrinted>2022-04-07T12:50:06Z</cp:lastPrinted>
  <dcterms:created xsi:type="dcterms:W3CDTF">2019-04-26T08:56:54Z</dcterms:created>
  <dcterms:modified xsi:type="dcterms:W3CDTF">2024-01-23T07:12:07Z</dcterms:modified>
</cp:coreProperties>
</file>